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7" r:id="rId2"/>
    <p:sldId id="256" r:id="rId3"/>
    <p:sldId id="268" r:id="rId4"/>
    <p:sldId id="269" r:id="rId5"/>
    <p:sldId id="270" r:id="rId6"/>
    <p:sldId id="271" r:id="rId7"/>
    <p:sldId id="275" r:id="rId8"/>
    <p:sldId id="272" r:id="rId9"/>
    <p:sldId id="274" r:id="rId10"/>
    <p:sldId id="273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4B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01"/>
    <p:restoredTop sz="91176"/>
  </p:normalViewPr>
  <p:slideViewPr>
    <p:cSldViewPr snapToGrid="0" snapToObjects="1">
      <p:cViewPr varScale="1">
        <p:scale>
          <a:sx n="98" d="100"/>
          <a:sy n="98" d="100"/>
        </p:scale>
        <p:origin x="1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A8A8E-C9D6-3542-8769-6C82CC6A144C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B0734-1704-A14E-9486-89D140B7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68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GAN</a:t>
            </a:r>
            <a:r>
              <a:rPr kumimoji="1" lang="zh-CN" altLang="en-US" dirty="0"/>
              <a:t>生成器有时候会生成一些偏离目标太远的图片</a:t>
            </a:r>
            <a:endParaRPr kumimoji="1" lang="en-US" altLang="zh-CN" dirty="0"/>
          </a:p>
          <a:p>
            <a:r>
              <a:rPr kumimoji="1" lang="en-US" altLang="zh-CN" dirty="0"/>
              <a:t>GAN sometimes generates some pictures that deviate too far from the target</a:t>
            </a:r>
            <a:r>
              <a:rPr kumimoji="1" lang="zh-CN" altLang="en-US" dirty="0"/>
              <a:t>，</a:t>
            </a:r>
            <a:r>
              <a:rPr kumimoji="1" lang="en-US" altLang="zh-CN" dirty="0"/>
              <a:t>like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Generating unrecognizable or wrong numbers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Or the weird elephant on the right. Besides</a:t>
            </a:r>
            <a:r>
              <a:rPr kumimoji="1" lang="en-US" altLang="zh-CN" b="0" dirty="0"/>
              <a:t>,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dirty="0"/>
              <a:t>Generator is unstable during training, all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it hard to train GAN.</a:t>
            </a:r>
            <a:endParaRPr kumimoji="1"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B0734-1704-A14E-9486-89D140B70A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8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GAN</a:t>
            </a:r>
            <a:r>
              <a:rPr kumimoji="1" lang="zh-CN" altLang="en-US" dirty="0"/>
              <a:t>生成器的：不稳定，容易偏离目标图像；训练时不稳定；画质清晰</a:t>
            </a:r>
            <a:endParaRPr kumimoji="1" lang="en-US" altLang="zh-CN" dirty="0"/>
          </a:p>
          <a:p>
            <a:r>
              <a:rPr kumimoji="1" lang="en-US" altLang="zh-CN" dirty="0"/>
              <a:t>VAE</a:t>
            </a:r>
            <a:r>
              <a:rPr kumimoji="1" lang="zh-CN" altLang="en-US" dirty="0"/>
              <a:t>：生成稳定，但可能模糊</a:t>
            </a:r>
            <a:endParaRPr kumimoji="1" lang="en-US" altLang="zh-CN" dirty="0"/>
          </a:p>
          <a:p>
            <a:r>
              <a:rPr kumimoji="1" lang="en-US" altLang="zh-CN" dirty="0"/>
              <a:t>NCA</a:t>
            </a:r>
            <a:r>
              <a:rPr kumimoji="1" lang="zh-CN" altLang="en-US" dirty="0"/>
              <a:t>：参数少，符合生物学特性</a:t>
            </a:r>
            <a:endParaRPr kumimoji="1" lang="en-US" altLang="zh-CN" dirty="0"/>
          </a:p>
          <a:p>
            <a:r>
              <a:rPr kumimoji="1" lang="zh-CN" altLang="en-US" dirty="0"/>
              <a:t>已经有相关工作，尤其是最后两点，证明，</a:t>
            </a:r>
            <a:r>
              <a:rPr kumimoji="1" lang="en-US" altLang="zh-CN" dirty="0"/>
              <a:t>VAE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NCA</a:t>
            </a:r>
            <a:r>
              <a:rPr kumimoji="1" lang="zh-CN" altLang="en-US" dirty="0"/>
              <a:t>，</a:t>
            </a:r>
            <a:r>
              <a:rPr kumimoji="1" lang="en-US" altLang="zh-CN" dirty="0"/>
              <a:t>GAN</a:t>
            </a:r>
            <a:r>
              <a:rPr kumimoji="1" lang="zh-CN" altLang="en-US" dirty="0"/>
              <a:t>三者结合可能性是存在的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B0734-1704-A14E-9486-89D140B70A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73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我们的模型用</a:t>
            </a:r>
            <a:r>
              <a:rPr kumimoji="1" lang="en-US" altLang="zh-CN" dirty="0"/>
              <a:t>NCA</a:t>
            </a:r>
            <a:r>
              <a:rPr kumimoji="1" lang="zh-CN" altLang="en-US" dirty="0"/>
              <a:t>代替</a:t>
            </a:r>
            <a:r>
              <a:rPr kumimoji="1" lang="en-US" altLang="zh-CN" dirty="0"/>
              <a:t>GAN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generator</a:t>
            </a:r>
            <a:r>
              <a:rPr kumimoji="1" lang="zh-CN" altLang="en-US" dirty="0"/>
              <a:t>，并且结合使用</a:t>
            </a:r>
            <a:r>
              <a:rPr kumimoji="1" lang="en-US" altLang="zh-CN" dirty="0"/>
              <a:t>VAE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we replace the generator in GAN with NCA and combine VAE (VAE-NCA) to demonstrate their performance in image generation tasks 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B0734-1704-A14E-9486-89D140B70A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65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B0734-1704-A14E-9486-89D140B70A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50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B0734-1704-A14E-9486-89D140B70A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07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Highly sensitive to the hyperparameter selections.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比如</a:t>
            </a:r>
            <a:r>
              <a:rPr lang="en-US" altLang="zh-CN" sz="1200" dirty="0" err="1"/>
              <a:t>realESRGAN</a:t>
            </a:r>
            <a:r>
              <a:rPr lang="zh-CN" altLang="en-US" sz="1200" dirty="0"/>
              <a:t> 需要</a:t>
            </a:r>
            <a:r>
              <a:rPr lang="en-US" altLang="zh-CN" sz="1200" dirty="0"/>
              <a:t>6</a:t>
            </a:r>
            <a:r>
              <a:rPr lang="zh-CN" altLang="en-US" sz="1200" dirty="0"/>
              <a:t>小时的渲染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B0734-1704-A14E-9486-89D140B70A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80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B0734-1704-A14E-9486-89D140B70A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25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，可以把</a:t>
            </a:r>
            <a:r>
              <a:rPr kumimoji="1" lang="en-US" altLang="zh-CN" dirty="0"/>
              <a:t>GAN</a:t>
            </a:r>
            <a:r>
              <a:rPr kumimoji="1" lang="zh-CN" altLang="en-US" dirty="0"/>
              <a:t>里面的生成器换成</a:t>
            </a:r>
            <a:r>
              <a:rPr kumimoji="1" lang="en-US" altLang="zh-CN" dirty="0"/>
              <a:t>VAE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GAN</a:t>
            </a:r>
            <a:r>
              <a:rPr kumimoji="1" lang="zh-CN" altLang="en-US" dirty="0"/>
              <a:t>生成器有时候会生成一些无厘头的东西，但画质好，</a:t>
            </a:r>
            <a:r>
              <a:rPr kumimoji="1" lang="en-US" altLang="zh-CN" dirty="0"/>
              <a:t>VAE</a:t>
            </a:r>
            <a:r>
              <a:rPr kumimoji="1" lang="zh-CN" altLang="en-US" dirty="0"/>
              <a:t>趋向于生成目标图片，内容稳定，只是可能比较模糊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B0734-1704-A14E-9486-89D140B70A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2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30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803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c17491@umac.m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mc14965@umac.m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.png"/><Relationship Id="rId21" Type="http://schemas.openxmlformats.org/officeDocument/2006/relationships/image" Target="../media/image29.png"/><Relationship Id="rId42" Type="http://schemas.openxmlformats.org/officeDocument/2006/relationships/image" Target="../media/image50.png"/><Relationship Id="rId47" Type="http://schemas.openxmlformats.org/officeDocument/2006/relationships/image" Target="../media/image55.png"/><Relationship Id="rId63" Type="http://schemas.openxmlformats.org/officeDocument/2006/relationships/image" Target="../media/image71.png"/><Relationship Id="rId68" Type="http://schemas.openxmlformats.org/officeDocument/2006/relationships/image" Target="../media/image76.png"/><Relationship Id="rId84" Type="http://schemas.openxmlformats.org/officeDocument/2006/relationships/image" Target="../media/image92.png"/><Relationship Id="rId89" Type="http://schemas.openxmlformats.org/officeDocument/2006/relationships/image" Target="../media/image97.png"/><Relationship Id="rId16" Type="http://schemas.openxmlformats.org/officeDocument/2006/relationships/image" Target="../media/image24.png"/><Relationship Id="rId11" Type="http://schemas.openxmlformats.org/officeDocument/2006/relationships/image" Target="../media/image19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53" Type="http://schemas.openxmlformats.org/officeDocument/2006/relationships/image" Target="../media/image61.png"/><Relationship Id="rId58" Type="http://schemas.openxmlformats.org/officeDocument/2006/relationships/image" Target="../media/image66.png"/><Relationship Id="rId74" Type="http://schemas.openxmlformats.org/officeDocument/2006/relationships/image" Target="../media/image82.png"/><Relationship Id="rId79" Type="http://schemas.openxmlformats.org/officeDocument/2006/relationships/image" Target="../media/image87.png"/><Relationship Id="rId5" Type="http://schemas.openxmlformats.org/officeDocument/2006/relationships/image" Target="../media/image13.png"/><Relationship Id="rId90" Type="http://schemas.openxmlformats.org/officeDocument/2006/relationships/image" Target="../media/image98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48" Type="http://schemas.openxmlformats.org/officeDocument/2006/relationships/image" Target="../media/image56.png"/><Relationship Id="rId56" Type="http://schemas.openxmlformats.org/officeDocument/2006/relationships/image" Target="../media/image64.png"/><Relationship Id="rId64" Type="http://schemas.openxmlformats.org/officeDocument/2006/relationships/image" Target="../media/image72.png"/><Relationship Id="rId69" Type="http://schemas.openxmlformats.org/officeDocument/2006/relationships/image" Target="../media/image77.png"/><Relationship Id="rId77" Type="http://schemas.openxmlformats.org/officeDocument/2006/relationships/image" Target="../media/image85.png"/><Relationship Id="rId8" Type="http://schemas.openxmlformats.org/officeDocument/2006/relationships/image" Target="../media/image16.png"/><Relationship Id="rId51" Type="http://schemas.openxmlformats.org/officeDocument/2006/relationships/image" Target="../media/image59.png"/><Relationship Id="rId72" Type="http://schemas.openxmlformats.org/officeDocument/2006/relationships/image" Target="../media/image80.png"/><Relationship Id="rId80" Type="http://schemas.openxmlformats.org/officeDocument/2006/relationships/image" Target="../media/image88.png"/><Relationship Id="rId85" Type="http://schemas.openxmlformats.org/officeDocument/2006/relationships/image" Target="../media/image93.png"/><Relationship Id="rId3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38" Type="http://schemas.openxmlformats.org/officeDocument/2006/relationships/image" Target="../media/image46.png"/><Relationship Id="rId46" Type="http://schemas.openxmlformats.org/officeDocument/2006/relationships/image" Target="../media/image54.png"/><Relationship Id="rId59" Type="http://schemas.openxmlformats.org/officeDocument/2006/relationships/image" Target="../media/image67.png"/><Relationship Id="rId67" Type="http://schemas.openxmlformats.org/officeDocument/2006/relationships/image" Target="../media/image75.png"/><Relationship Id="rId20" Type="http://schemas.openxmlformats.org/officeDocument/2006/relationships/image" Target="../media/image28.png"/><Relationship Id="rId41" Type="http://schemas.openxmlformats.org/officeDocument/2006/relationships/image" Target="../media/image49.png"/><Relationship Id="rId54" Type="http://schemas.openxmlformats.org/officeDocument/2006/relationships/image" Target="../media/image62.png"/><Relationship Id="rId62" Type="http://schemas.openxmlformats.org/officeDocument/2006/relationships/image" Target="../media/image70.png"/><Relationship Id="rId70" Type="http://schemas.openxmlformats.org/officeDocument/2006/relationships/image" Target="../media/image78.png"/><Relationship Id="rId75" Type="http://schemas.openxmlformats.org/officeDocument/2006/relationships/image" Target="../media/image83.png"/><Relationship Id="rId83" Type="http://schemas.openxmlformats.org/officeDocument/2006/relationships/image" Target="../media/image91.png"/><Relationship Id="rId88" Type="http://schemas.openxmlformats.org/officeDocument/2006/relationships/image" Target="../media/image96.png"/><Relationship Id="rId91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49" Type="http://schemas.openxmlformats.org/officeDocument/2006/relationships/image" Target="../media/image57.png"/><Relationship Id="rId57" Type="http://schemas.openxmlformats.org/officeDocument/2006/relationships/image" Target="../media/image65.png"/><Relationship Id="rId10" Type="http://schemas.openxmlformats.org/officeDocument/2006/relationships/image" Target="../media/image18.png"/><Relationship Id="rId31" Type="http://schemas.openxmlformats.org/officeDocument/2006/relationships/image" Target="../media/image39.png"/><Relationship Id="rId44" Type="http://schemas.openxmlformats.org/officeDocument/2006/relationships/image" Target="../media/image52.png"/><Relationship Id="rId52" Type="http://schemas.openxmlformats.org/officeDocument/2006/relationships/image" Target="../media/image60.png"/><Relationship Id="rId60" Type="http://schemas.openxmlformats.org/officeDocument/2006/relationships/image" Target="../media/image68.png"/><Relationship Id="rId65" Type="http://schemas.openxmlformats.org/officeDocument/2006/relationships/image" Target="../media/image73.png"/><Relationship Id="rId73" Type="http://schemas.openxmlformats.org/officeDocument/2006/relationships/image" Target="../media/image81.png"/><Relationship Id="rId78" Type="http://schemas.openxmlformats.org/officeDocument/2006/relationships/image" Target="../media/image86.png"/><Relationship Id="rId81" Type="http://schemas.openxmlformats.org/officeDocument/2006/relationships/image" Target="../media/image89.png"/><Relationship Id="rId86" Type="http://schemas.openxmlformats.org/officeDocument/2006/relationships/image" Target="../media/image94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9" Type="http://schemas.openxmlformats.org/officeDocument/2006/relationships/image" Target="../media/image47.png"/><Relationship Id="rId34" Type="http://schemas.openxmlformats.org/officeDocument/2006/relationships/image" Target="../media/image42.png"/><Relationship Id="rId50" Type="http://schemas.openxmlformats.org/officeDocument/2006/relationships/image" Target="../media/image58.png"/><Relationship Id="rId55" Type="http://schemas.openxmlformats.org/officeDocument/2006/relationships/image" Target="../media/image63.png"/><Relationship Id="rId76" Type="http://schemas.openxmlformats.org/officeDocument/2006/relationships/image" Target="../media/image84.png"/><Relationship Id="rId7" Type="http://schemas.openxmlformats.org/officeDocument/2006/relationships/image" Target="../media/image15.png"/><Relationship Id="rId71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37.png"/><Relationship Id="rId24" Type="http://schemas.openxmlformats.org/officeDocument/2006/relationships/image" Target="../media/image32.png"/><Relationship Id="rId40" Type="http://schemas.openxmlformats.org/officeDocument/2006/relationships/image" Target="../media/image48.png"/><Relationship Id="rId45" Type="http://schemas.openxmlformats.org/officeDocument/2006/relationships/image" Target="../media/image53.png"/><Relationship Id="rId66" Type="http://schemas.openxmlformats.org/officeDocument/2006/relationships/image" Target="../media/image74.png"/><Relationship Id="rId87" Type="http://schemas.openxmlformats.org/officeDocument/2006/relationships/image" Target="../media/image95.png"/><Relationship Id="rId61" Type="http://schemas.openxmlformats.org/officeDocument/2006/relationships/image" Target="../media/image69.png"/><Relationship Id="rId82" Type="http://schemas.openxmlformats.org/officeDocument/2006/relationships/image" Target="../media/image90.png"/><Relationship Id="rId1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.png"/><Relationship Id="rId21" Type="http://schemas.openxmlformats.org/officeDocument/2006/relationships/image" Target="../media/image29.png"/><Relationship Id="rId42" Type="http://schemas.openxmlformats.org/officeDocument/2006/relationships/image" Target="../media/image50.png"/><Relationship Id="rId47" Type="http://schemas.openxmlformats.org/officeDocument/2006/relationships/image" Target="../media/image55.png"/><Relationship Id="rId63" Type="http://schemas.openxmlformats.org/officeDocument/2006/relationships/image" Target="../media/image71.png"/><Relationship Id="rId68" Type="http://schemas.openxmlformats.org/officeDocument/2006/relationships/image" Target="../media/image76.png"/><Relationship Id="rId84" Type="http://schemas.openxmlformats.org/officeDocument/2006/relationships/image" Target="../media/image92.png"/><Relationship Id="rId89" Type="http://schemas.openxmlformats.org/officeDocument/2006/relationships/image" Target="../media/image97.png"/><Relationship Id="rId16" Type="http://schemas.openxmlformats.org/officeDocument/2006/relationships/image" Target="../media/image24.png"/><Relationship Id="rId11" Type="http://schemas.openxmlformats.org/officeDocument/2006/relationships/image" Target="../media/image19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53" Type="http://schemas.openxmlformats.org/officeDocument/2006/relationships/image" Target="../media/image61.png"/><Relationship Id="rId58" Type="http://schemas.openxmlformats.org/officeDocument/2006/relationships/image" Target="../media/image66.png"/><Relationship Id="rId74" Type="http://schemas.openxmlformats.org/officeDocument/2006/relationships/image" Target="../media/image82.png"/><Relationship Id="rId79" Type="http://schemas.openxmlformats.org/officeDocument/2006/relationships/image" Target="../media/image87.png"/><Relationship Id="rId5" Type="http://schemas.openxmlformats.org/officeDocument/2006/relationships/image" Target="../media/image13.png"/><Relationship Id="rId90" Type="http://schemas.openxmlformats.org/officeDocument/2006/relationships/image" Target="../media/image98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48" Type="http://schemas.openxmlformats.org/officeDocument/2006/relationships/image" Target="../media/image56.png"/><Relationship Id="rId56" Type="http://schemas.openxmlformats.org/officeDocument/2006/relationships/image" Target="../media/image64.png"/><Relationship Id="rId64" Type="http://schemas.openxmlformats.org/officeDocument/2006/relationships/image" Target="../media/image72.png"/><Relationship Id="rId69" Type="http://schemas.openxmlformats.org/officeDocument/2006/relationships/image" Target="../media/image77.png"/><Relationship Id="rId77" Type="http://schemas.openxmlformats.org/officeDocument/2006/relationships/image" Target="../media/image85.png"/><Relationship Id="rId8" Type="http://schemas.openxmlformats.org/officeDocument/2006/relationships/image" Target="../media/image16.png"/><Relationship Id="rId51" Type="http://schemas.openxmlformats.org/officeDocument/2006/relationships/image" Target="../media/image59.png"/><Relationship Id="rId72" Type="http://schemas.openxmlformats.org/officeDocument/2006/relationships/image" Target="../media/image80.png"/><Relationship Id="rId80" Type="http://schemas.openxmlformats.org/officeDocument/2006/relationships/image" Target="../media/image88.png"/><Relationship Id="rId85" Type="http://schemas.openxmlformats.org/officeDocument/2006/relationships/image" Target="../media/image93.png"/><Relationship Id="rId3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38" Type="http://schemas.openxmlformats.org/officeDocument/2006/relationships/image" Target="../media/image46.png"/><Relationship Id="rId46" Type="http://schemas.openxmlformats.org/officeDocument/2006/relationships/image" Target="../media/image54.png"/><Relationship Id="rId59" Type="http://schemas.openxmlformats.org/officeDocument/2006/relationships/image" Target="../media/image67.png"/><Relationship Id="rId67" Type="http://schemas.openxmlformats.org/officeDocument/2006/relationships/image" Target="../media/image75.png"/><Relationship Id="rId20" Type="http://schemas.openxmlformats.org/officeDocument/2006/relationships/image" Target="../media/image28.png"/><Relationship Id="rId41" Type="http://schemas.openxmlformats.org/officeDocument/2006/relationships/image" Target="../media/image49.png"/><Relationship Id="rId54" Type="http://schemas.openxmlformats.org/officeDocument/2006/relationships/image" Target="../media/image62.png"/><Relationship Id="rId62" Type="http://schemas.openxmlformats.org/officeDocument/2006/relationships/image" Target="../media/image70.png"/><Relationship Id="rId70" Type="http://schemas.openxmlformats.org/officeDocument/2006/relationships/image" Target="../media/image78.png"/><Relationship Id="rId75" Type="http://schemas.openxmlformats.org/officeDocument/2006/relationships/image" Target="../media/image83.png"/><Relationship Id="rId83" Type="http://schemas.openxmlformats.org/officeDocument/2006/relationships/image" Target="../media/image91.png"/><Relationship Id="rId88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49" Type="http://schemas.openxmlformats.org/officeDocument/2006/relationships/image" Target="../media/image57.png"/><Relationship Id="rId57" Type="http://schemas.openxmlformats.org/officeDocument/2006/relationships/image" Target="../media/image65.png"/><Relationship Id="rId10" Type="http://schemas.openxmlformats.org/officeDocument/2006/relationships/image" Target="../media/image18.png"/><Relationship Id="rId31" Type="http://schemas.openxmlformats.org/officeDocument/2006/relationships/image" Target="../media/image39.png"/><Relationship Id="rId44" Type="http://schemas.openxmlformats.org/officeDocument/2006/relationships/image" Target="../media/image52.png"/><Relationship Id="rId52" Type="http://schemas.openxmlformats.org/officeDocument/2006/relationships/image" Target="../media/image60.png"/><Relationship Id="rId60" Type="http://schemas.openxmlformats.org/officeDocument/2006/relationships/image" Target="../media/image68.png"/><Relationship Id="rId65" Type="http://schemas.openxmlformats.org/officeDocument/2006/relationships/image" Target="../media/image73.png"/><Relationship Id="rId73" Type="http://schemas.openxmlformats.org/officeDocument/2006/relationships/image" Target="../media/image81.png"/><Relationship Id="rId78" Type="http://schemas.openxmlformats.org/officeDocument/2006/relationships/image" Target="../media/image86.png"/><Relationship Id="rId81" Type="http://schemas.openxmlformats.org/officeDocument/2006/relationships/image" Target="../media/image89.png"/><Relationship Id="rId86" Type="http://schemas.openxmlformats.org/officeDocument/2006/relationships/image" Target="../media/image94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9" Type="http://schemas.openxmlformats.org/officeDocument/2006/relationships/image" Target="../media/image47.png"/><Relationship Id="rId34" Type="http://schemas.openxmlformats.org/officeDocument/2006/relationships/image" Target="../media/image42.png"/><Relationship Id="rId50" Type="http://schemas.openxmlformats.org/officeDocument/2006/relationships/image" Target="../media/image58.png"/><Relationship Id="rId55" Type="http://schemas.openxmlformats.org/officeDocument/2006/relationships/image" Target="../media/image63.png"/><Relationship Id="rId76" Type="http://schemas.openxmlformats.org/officeDocument/2006/relationships/image" Target="../media/image84.png"/><Relationship Id="rId7" Type="http://schemas.openxmlformats.org/officeDocument/2006/relationships/image" Target="../media/image15.png"/><Relationship Id="rId71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37.png"/><Relationship Id="rId24" Type="http://schemas.openxmlformats.org/officeDocument/2006/relationships/image" Target="../media/image32.png"/><Relationship Id="rId40" Type="http://schemas.openxmlformats.org/officeDocument/2006/relationships/image" Target="../media/image48.png"/><Relationship Id="rId45" Type="http://schemas.openxmlformats.org/officeDocument/2006/relationships/image" Target="../media/image53.png"/><Relationship Id="rId66" Type="http://schemas.openxmlformats.org/officeDocument/2006/relationships/image" Target="../media/image74.png"/><Relationship Id="rId87" Type="http://schemas.openxmlformats.org/officeDocument/2006/relationships/image" Target="../media/image95.png"/><Relationship Id="rId61" Type="http://schemas.openxmlformats.org/officeDocument/2006/relationships/image" Target="../media/image69.png"/><Relationship Id="rId82" Type="http://schemas.openxmlformats.org/officeDocument/2006/relationships/image" Target="../media/image90.png"/><Relationship Id="rId1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7DEC611-360F-4E12-BF5A-FAB093E04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775"/>
          </a:xfrm>
          <a:prstGeom prst="rect">
            <a:avLst/>
          </a:prstGeom>
        </p:spPr>
      </p:pic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831273" y="745003"/>
            <a:ext cx="102744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3600" b="1" dirty="0">
                <a:solidFill>
                  <a:schemeClr val="bg1"/>
                </a:solidFill>
                <a:ea typeface="宋体"/>
              </a:rPr>
              <a:t>Neural Cellular Automata GAN (</a:t>
            </a:r>
            <a:r>
              <a:rPr lang="en-US" altLang="zh-CN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NCA-GAN)</a:t>
            </a:r>
            <a:endParaRPr lang="en-US" altLang="zh-TW" sz="3600" b="1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1E7D818D-19E0-F141-973D-D63E79B42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35760"/>
            <a:ext cx="12801600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/>
            <a:r>
              <a:rPr lang="en-US" altLang="zh-CN" sz="2800" b="1" dirty="0" err="1">
                <a:ea typeface="宋体"/>
              </a:rPr>
              <a:t>Xuhang</a:t>
            </a:r>
            <a:r>
              <a:rPr lang="en-US" altLang="zh-CN" sz="2800" b="1" dirty="0">
                <a:ea typeface="宋体"/>
              </a:rPr>
              <a:t> Chen, YC174911, </a:t>
            </a:r>
            <a:r>
              <a:rPr lang="en-US" altLang="zh-CN" sz="2800" b="1" i="1" dirty="0">
                <a:solidFill>
                  <a:schemeClr val="bg2">
                    <a:lumMod val="75000"/>
                  </a:schemeClr>
                </a:solidFill>
                <a:ea typeface="宋体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yc17491@umac.mo</a:t>
            </a:r>
            <a:endParaRPr lang="en-US" altLang="zh-CN" sz="2800" b="1" i="1" dirty="0">
              <a:solidFill>
                <a:schemeClr val="bg2">
                  <a:lumMod val="75000"/>
                </a:schemeClr>
              </a:solidFill>
              <a:ea typeface="宋体"/>
            </a:endParaRPr>
          </a:p>
          <a:p>
            <a:pPr algn="ctr"/>
            <a:r>
              <a:rPr lang="en-US" altLang="zh-CN" sz="2800" b="1" dirty="0">
                <a:ea typeface="宋体"/>
              </a:rPr>
              <a:t>Yan Xian, MC14965, </a:t>
            </a:r>
            <a:r>
              <a:rPr lang="en-US" altLang="zh-CN" sz="2800" b="1" i="1" dirty="0">
                <a:solidFill>
                  <a:schemeClr val="bg2">
                    <a:lumMod val="75000"/>
                  </a:schemeClr>
                </a:solidFill>
                <a:ea typeface="宋体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mc14965@umac.mo</a:t>
            </a:r>
            <a:endParaRPr lang="zh-CN" altLang="en-US" sz="2800" i="1" dirty="0">
              <a:solidFill>
                <a:schemeClr val="bg2">
                  <a:lumMod val="75000"/>
                </a:schemeClr>
              </a:solidFill>
              <a:ea typeface="宋体"/>
              <a:cs typeface="Calibri"/>
            </a:endParaRPr>
          </a:p>
          <a:p>
            <a:pPr algn="ctr" eaLnBrk="1" hangingPunct="1">
              <a:spcBef>
                <a:spcPct val="50000"/>
              </a:spcBef>
            </a:pPr>
            <a:endParaRPr lang="en-US" altLang="zh-TW" sz="3600" b="1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833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66149-07C0-4324-949D-0FC40DC6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55"/>
            <a:ext cx="12192000" cy="6861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CDF3CF-87E2-4EC4-8277-7D394BD0A7A1}"/>
              </a:ext>
            </a:extLst>
          </p:cNvPr>
          <p:cNvSpPr txBox="1"/>
          <p:nvPr/>
        </p:nvSpPr>
        <p:spPr>
          <a:xfrm>
            <a:off x="524435" y="141194"/>
            <a:ext cx="347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References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D850B7-2242-4AA6-B01F-65AAE85A58A6}"/>
              </a:ext>
            </a:extLst>
          </p:cNvPr>
          <p:cNvSpPr/>
          <p:nvPr/>
        </p:nvSpPr>
        <p:spPr>
          <a:xfrm>
            <a:off x="262217" y="1776048"/>
            <a:ext cx="1166756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US" altLang="zh-CN" sz="2000" dirty="0"/>
              <a:t>Goodfellow I, </a:t>
            </a:r>
            <a:r>
              <a:rPr lang="en-US" altLang="zh-CN" sz="2000" dirty="0" err="1"/>
              <a:t>Pouget</a:t>
            </a:r>
            <a:r>
              <a:rPr lang="en-US" altLang="zh-CN" sz="2000" dirty="0"/>
              <a:t>-Abadie J, Mirza M, Xu B, </a:t>
            </a:r>
            <a:r>
              <a:rPr lang="en-US" altLang="zh-CN" sz="2000" dirty="0" err="1"/>
              <a:t>Warde</a:t>
            </a:r>
            <a:r>
              <a:rPr lang="en-US" altLang="zh-CN" sz="2000" dirty="0"/>
              <a:t>-Farley D, </a:t>
            </a:r>
            <a:r>
              <a:rPr lang="en-US" altLang="zh-CN" sz="2000" dirty="0" err="1"/>
              <a:t>Ozair</a:t>
            </a:r>
            <a:r>
              <a:rPr lang="en-US" altLang="zh-CN" sz="2000" dirty="0"/>
              <a:t> S, Courville A, </a:t>
            </a:r>
            <a:r>
              <a:rPr lang="en-US" altLang="zh-CN" sz="2000" dirty="0" err="1"/>
              <a:t>Bengio</a:t>
            </a:r>
            <a:r>
              <a:rPr lang="en-US" altLang="zh-CN" sz="2000" dirty="0"/>
              <a:t> Y. Generative adversarial networks. Communications of the ACM. 2020 Oct 22;63(11):139-44.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sz="2000" dirty="0"/>
              <a:t>Gilpin W. Cellular automata as convolutional neural networks. Physical Review E. 2019 Sep 4;100(3):032402.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sz="2000" dirty="0" err="1"/>
              <a:t>Mordvintsev</a:t>
            </a:r>
            <a:r>
              <a:rPr lang="en-US" altLang="zh-CN" sz="2000" dirty="0"/>
              <a:t> A, Randazzo E, </a:t>
            </a:r>
            <a:r>
              <a:rPr lang="en-US" altLang="zh-CN" sz="2000" dirty="0" err="1"/>
              <a:t>Niklasson</a:t>
            </a:r>
            <a:r>
              <a:rPr lang="en-US" altLang="zh-CN" sz="2000" dirty="0"/>
              <a:t> E, Levin M. Growing neural cellular automata. Distill. 2020 Feb 11;5(2):e23.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sz="2000" dirty="0"/>
              <a:t>Chen M, Wang Z. Image Generation With Neural Cellular </a:t>
            </a:r>
            <a:r>
              <a:rPr lang="en-US" altLang="zh-CN" sz="2000" dirty="0" err="1"/>
              <a:t>Automatas</a:t>
            </a:r>
            <a:r>
              <a:rPr lang="en-US" altLang="zh-CN" sz="2000" dirty="0"/>
              <a:t>. </a:t>
            </a:r>
            <a:r>
              <a:rPr lang="en-US" altLang="zh-CN" sz="2000" dirty="0" err="1"/>
              <a:t>arXiv</a:t>
            </a:r>
            <a:r>
              <a:rPr lang="en-US" altLang="zh-CN" sz="2000" dirty="0"/>
              <a:t> preprint arXiv:2010.04949. 2020 Oct 10.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sz="2000" dirty="0"/>
              <a:t>Larsen AB, </a:t>
            </a:r>
            <a:r>
              <a:rPr lang="en-US" altLang="zh-CN" sz="2000" dirty="0" err="1"/>
              <a:t>Sønderby</a:t>
            </a:r>
            <a:r>
              <a:rPr lang="en-US" altLang="zh-CN" sz="2000" dirty="0"/>
              <a:t> SK, Larochelle H, </a:t>
            </a:r>
            <a:r>
              <a:rPr lang="en-US" altLang="zh-CN" sz="2000" dirty="0" err="1"/>
              <a:t>Winther</a:t>
            </a:r>
            <a:r>
              <a:rPr lang="en-US" altLang="zh-CN" sz="2000" dirty="0"/>
              <a:t> O. Autoencoding beyond pixels using a learned similarity metric. </a:t>
            </a:r>
            <a:r>
              <a:rPr lang="en-US" altLang="zh-CN" sz="2000" dirty="0" err="1"/>
              <a:t>InInternational</a:t>
            </a:r>
            <a:r>
              <a:rPr lang="en-US" altLang="zh-CN" sz="2000" dirty="0"/>
              <a:t> conference on machine learning 2016 Jun 11 (pp. 1558-1566). PMLR.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sz="2000" dirty="0" err="1"/>
              <a:t>Otte</a:t>
            </a:r>
            <a:r>
              <a:rPr lang="en-US" altLang="zh-CN" sz="2000" dirty="0"/>
              <a:t> M, </a:t>
            </a:r>
            <a:r>
              <a:rPr lang="en-US" altLang="zh-CN" sz="2000" dirty="0" err="1"/>
              <a:t>Delfosse</a:t>
            </a:r>
            <a:r>
              <a:rPr lang="en-US" altLang="zh-CN" sz="2000" dirty="0"/>
              <a:t> Q, Czech J, </a:t>
            </a:r>
            <a:r>
              <a:rPr lang="en-US" altLang="zh-CN" sz="2000" dirty="0" err="1"/>
              <a:t>Kersting</a:t>
            </a:r>
            <a:r>
              <a:rPr lang="en-US" altLang="zh-CN" sz="2000" dirty="0"/>
              <a:t> K. Generative Adversarial Neural Cellular Automata. </a:t>
            </a:r>
            <a:r>
              <a:rPr lang="en-US" altLang="zh-CN" sz="2000" dirty="0" err="1"/>
              <a:t>arXiv</a:t>
            </a:r>
            <a:r>
              <a:rPr lang="en-US" altLang="zh-CN" sz="2000" dirty="0"/>
              <a:t> preprint arXiv:2108.04328. 2021 Jul 19.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sz="2000" dirty="0"/>
              <a:t>Larsen AB, </a:t>
            </a:r>
            <a:r>
              <a:rPr lang="en-US" altLang="zh-CN" sz="2000" dirty="0" err="1"/>
              <a:t>Sønderby</a:t>
            </a:r>
            <a:r>
              <a:rPr lang="en-US" altLang="zh-CN" sz="2000" dirty="0"/>
              <a:t> SK, Larochelle H, </a:t>
            </a:r>
            <a:r>
              <a:rPr lang="en-US" altLang="zh-CN" sz="2000" dirty="0" err="1"/>
              <a:t>Winther</a:t>
            </a:r>
            <a:r>
              <a:rPr lang="en-US" altLang="zh-CN" sz="2000" dirty="0"/>
              <a:t> O. Autoencoding beyond pixels using a learned similarity metric. </a:t>
            </a:r>
            <a:r>
              <a:rPr lang="en-US" altLang="zh-CN" sz="2000" dirty="0" err="1"/>
              <a:t>InInternational</a:t>
            </a:r>
            <a:r>
              <a:rPr lang="en-US" altLang="zh-CN" sz="2000" dirty="0"/>
              <a:t> conference on machine learning 2016 Jun 11 (pp. 1558-1566). PMLR.</a:t>
            </a:r>
          </a:p>
        </p:txBody>
      </p:sp>
    </p:spTree>
    <p:extLst>
      <p:ext uri="{BB962C8B-B14F-4D97-AF65-F5344CB8AC3E}">
        <p14:creationId xmlns:p14="http://schemas.microsoft.com/office/powerpoint/2010/main" val="2434672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1560" y="4941168"/>
            <a:ext cx="6462464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zh-HK" sz="28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</a:t>
            </a:r>
            <a:r>
              <a:rPr lang="pt-BR" altLang="zh-HK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altLang="zh-HK" sz="28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You</a:t>
            </a:r>
            <a:r>
              <a:rPr lang="pt-BR" altLang="zh-HK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!</a:t>
            </a:r>
          </a:p>
          <a:p>
            <a:r>
              <a:rPr lang="pt-BR" altLang="zh-HK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Avenida da Universidade, Taipa, Macau, China</a:t>
            </a:r>
          </a:p>
          <a:p>
            <a:r>
              <a:rPr lang="pt-BR" altLang="zh-HK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Tel :  (853) 8822 8833       Fax :  (853) 8822 8822       </a:t>
            </a:r>
          </a:p>
          <a:p>
            <a:r>
              <a:rPr lang="pt-BR" altLang="zh-HK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Email :  </a:t>
            </a:r>
            <a:r>
              <a:rPr lang="pt-BR" altLang="zh-HK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info@um.edu.mo</a:t>
            </a:r>
            <a:r>
              <a:rPr lang="pt-BR" altLang="zh-HK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   Website :  </a:t>
            </a:r>
            <a:r>
              <a:rPr lang="pt-BR" altLang="zh-HK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www.um.edu.mo</a:t>
            </a:r>
            <a:endParaRPr lang="zh-HK" altLang="en-US" sz="1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875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22300" y="1443841"/>
            <a:ext cx="5473700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742950" indent="-742950" eaLnBrk="1" hangingPunct="1">
              <a:spcBef>
                <a:spcPct val="50000"/>
              </a:spcBef>
              <a:buFont typeface="+mj-lt"/>
              <a:buAutoNum type="arabicPeriod"/>
            </a:pPr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Introduction</a:t>
            </a:r>
          </a:p>
          <a:p>
            <a:pPr marL="742950" indent="-742950" eaLnBrk="1" hangingPunct="1">
              <a:spcBef>
                <a:spcPct val="50000"/>
              </a:spcBef>
              <a:buFont typeface="+mj-lt"/>
              <a:buAutoNum type="arabicPeriod"/>
            </a:pPr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Background</a:t>
            </a:r>
          </a:p>
          <a:p>
            <a:pPr marL="742950" indent="-742950" eaLnBrk="1" hangingPunct="1">
              <a:spcBef>
                <a:spcPct val="50000"/>
              </a:spcBef>
              <a:buFont typeface="+mj-lt"/>
              <a:buAutoNum type="arabicPeriod"/>
            </a:pPr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Methodology</a:t>
            </a:r>
          </a:p>
          <a:p>
            <a:pPr marL="742950" indent="-742950" eaLnBrk="1" hangingPunct="1">
              <a:spcBef>
                <a:spcPct val="50000"/>
              </a:spcBef>
              <a:buFont typeface="+mj-lt"/>
              <a:buAutoNum type="arabicPeriod"/>
            </a:pPr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Results</a:t>
            </a:r>
          </a:p>
          <a:p>
            <a:pPr marL="742950" indent="-742950" eaLnBrk="1" hangingPunct="1">
              <a:spcBef>
                <a:spcPct val="50000"/>
              </a:spcBef>
              <a:buFont typeface="+mj-lt"/>
              <a:buAutoNum type="arabicPeriod"/>
            </a:pPr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Conclusion</a:t>
            </a:r>
          </a:p>
          <a:p>
            <a:pPr marL="742950" indent="-742950" eaLnBrk="1" hangingPunct="1">
              <a:spcBef>
                <a:spcPct val="50000"/>
              </a:spcBef>
              <a:buFont typeface="+mj-lt"/>
              <a:buAutoNum type="arabicPeriod"/>
            </a:pPr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6355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66149-07C0-4324-949D-0FC40DC6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55"/>
            <a:ext cx="12192000" cy="6861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CDF3CF-87E2-4EC4-8277-7D394BD0A7A1}"/>
              </a:ext>
            </a:extLst>
          </p:cNvPr>
          <p:cNvSpPr txBox="1"/>
          <p:nvPr/>
        </p:nvSpPr>
        <p:spPr>
          <a:xfrm>
            <a:off x="524435" y="141194"/>
            <a:ext cx="347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102F21-451D-45A1-ABF4-1AD13D04D8B0}"/>
              </a:ext>
            </a:extLst>
          </p:cNvPr>
          <p:cNvSpPr txBox="1"/>
          <p:nvPr/>
        </p:nvSpPr>
        <p:spPr>
          <a:xfrm>
            <a:off x="7751298" y="1907382"/>
            <a:ext cx="44407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GAN Problems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Generate off-target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Generator is unstable during 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r>
              <a:rPr lang="en-US" altLang="zh-CN" sz="3200" b="1" dirty="0">
                <a:solidFill>
                  <a:srgbClr val="FF0000"/>
                </a:solidFill>
              </a:rPr>
              <a:t>Hard to train!</a:t>
            </a:r>
          </a:p>
        </p:txBody>
      </p:sp>
      <p:pic>
        <p:nvPicPr>
          <p:cNvPr id="7" name="图片 6" descr="大象和小象&#10;&#10;描述已自动生成">
            <a:extLst>
              <a:ext uri="{FF2B5EF4-FFF2-40B4-BE49-F238E27FC236}">
                <a16:creationId xmlns:a16="http://schemas.microsoft.com/office/drawing/2014/main" id="{812C9432-1874-CC44-AA86-438A0CA9B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9" y="1907382"/>
            <a:ext cx="3371127" cy="31845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6F04CD-1E39-7246-A978-C72BA994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52" y="1907382"/>
            <a:ext cx="3213100" cy="318458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DA6C046-E727-3542-95FC-6E7CC0450541}"/>
              </a:ext>
            </a:extLst>
          </p:cNvPr>
          <p:cNvSpPr txBox="1"/>
          <p:nvPr/>
        </p:nvSpPr>
        <p:spPr>
          <a:xfrm>
            <a:off x="1905902" y="5420984"/>
            <a:ext cx="4515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Figure 1.   Pictures generated by bad GAN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217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66149-07C0-4324-949D-0FC40DC6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55"/>
            <a:ext cx="12192000" cy="6861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CDF3CF-87E2-4EC4-8277-7D394BD0A7A1}"/>
              </a:ext>
            </a:extLst>
          </p:cNvPr>
          <p:cNvSpPr txBox="1"/>
          <p:nvPr/>
        </p:nvSpPr>
        <p:spPr>
          <a:xfrm>
            <a:off x="524435" y="141194"/>
            <a:ext cx="347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Background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984390-CD8F-474E-9FA2-53B3C9B7E1F1}"/>
              </a:ext>
            </a:extLst>
          </p:cNvPr>
          <p:cNvSpPr txBox="1"/>
          <p:nvPr/>
        </p:nvSpPr>
        <p:spPr>
          <a:xfrm>
            <a:off x="873781" y="3539488"/>
            <a:ext cx="9889310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CN" sz="3200" b="1" dirty="0">
                <a:ea typeface="宋体"/>
              </a:rPr>
              <a:t>Related works</a:t>
            </a: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/>
              </a:rPr>
              <a:t>NCA</a:t>
            </a:r>
            <a:r>
              <a:rPr lang="zh-CN" altLang="en-US" sz="2400" dirty="0">
                <a:ea typeface="宋体"/>
              </a:rPr>
              <a:t> </a:t>
            </a:r>
            <a:r>
              <a:rPr lang="en-US" altLang="zh-CN" sz="2400" dirty="0">
                <a:ea typeface="宋体"/>
              </a:rPr>
              <a:t>can be regarded as a neural network</a:t>
            </a:r>
            <a:r>
              <a:rPr lang="en-US" altLang="zh-CN" sz="2400" baseline="30000" dirty="0">
                <a:ea typeface="宋体"/>
              </a:rPr>
              <a:t>[2]</a:t>
            </a: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/>
              </a:rPr>
              <a:t>NCA can generate images/patterns</a:t>
            </a:r>
            <a:r>
              <a:rPr lang="en-US" altLang="zh-CN" sz="2400" baseline="30000" dirty="0">
                <a:ea typeface="宋体"/>
              </a:rPr>
              <a:t>[3]</a:t>
            </a: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/>
              </a:rPr>
              <a:t>NCA with variational auto encoder can be a promising generative model</a:t>
            </a:r>
            <a:r>
              <a:rPr lang="en-US" altLang="zh-CN" sz="2400" baseline="30000" dirty="0">
                <a:ea typeface="宋体"/>
              </a:rPr>
              <a:t>[4]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zh-CN" altLang="en-US" sz="2400" dirty="0"/>
              <a:t>   </a:t>
            </a:r>
            <a:r>
              <a:rPr lang="en-US" altLang="zh-CN" sz="2400" dirty="0"/>
              <a:t>VAE can be a generator in GAN</a:t>
            </a:r>
            <a:r>
              <a:rPr lang="en-US" altLang="zh-CN" sz="2400" baseline="30000" dirty="0">
                <a:ea typeface="宋体"/>
              </a:rPr>
              <a:t>[5]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zh-CN" altLang="en-US" sz="2400" dirty="0"/>
              <a:t>   </a:t>
            </a:r>
            <a:r>
              <a:rPr lang="en-US" altLang="zh-CN" sz="2400" dirty="0"/>
              <a:t>NCA-GAN combination is present</a:t>
            </a:r>
            <a:r>
              <a:rPr lang="en-US" altLang="zh-CN" sz="2400" baseline="30000" dirty="0">
                <a:ea typeface="宋体"/>
              </a:rPr>
              <a:t>[6]</a:t>
            </a:r>
          </a:p>
          <a:p>
            <a:pPr marL="514350" indent="-514350" fontAlgn="base">
              <a:buFont typeface="+mj-lt"/>
              <a:buAutoNum type="arabicPeriod"/>
            </a:pPr>
            <a:endParaRPr lang="en-US" altLang="zh-CN" dirty="0">
              <a:ea typeface="宋体"/>
              <a:cs typeface="Calibri"/>
            </a:endParaRP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BA772E-4350-E347-ADDF-72269A16FC68}"/>
              </a:ext>
            </a:extLst>
          </p:cNvPr>
          <p:cNvSpPr txBox="1"/>
          <p:nvPr/>
        </p:nvSpPr>
        <p:spPr>
          <a:xfrm>
            <a:off x="873781" y="1211031"/>
            <a:ext cx="1098571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/>
              </a:rPr>
              <a:t>GAN(</a:t>
            </a:r>
            <a:r>
              <a:rPr lang="en-US" altLang="zh-CN" dirty="0">
                <a:ea typeface="宋体"/>
              </a:rPr>
              <a:t>G</a:t>
            </a:r>
            <a:r>
              <a:rPr lang="en-US" altLang="zh-CN" dirty="0"/>
              <a:t>enerative Adversarial Network</a:t>
            </a:r>
            <a:r>
              <a:rPr lang="en-US" altLang="zh-CN" sz="2400" dirty="0">
                <a:ea typeface="宋体"/>
              </a:rPr>
              <a:t>) :  Clear pictures, but may deviate from the target</a:t>
            </a:r>
          </a:p>
          <a:p>
            <a:pPr fontAlgn="base"/>
            <a:endParaRPr lang="en-US" altLang="zh-CN" sz="2400" dirty="0">
              <a:ea typeface="宋体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/>
              </a:rPr>
              <a:t>VAE(</a:t>
            </a:r>
            <a:r>
              <a:rPr lang="en-US" altLang="zh-CN" dirty="0"/>
              <a:t>Variational Auto-Encoder</a:t>
            </a:r>
            <a:r>
              <a:rPr lang="en-US" altLang="zh-CN" sz="2400" dirty="0">
                <a:ea typeface="宋体"/>
              </a:rPr>
              <a:t>)  :  Tend to generate stable target images, but may</a:t>
            </a:r>
            <a:r>
              <a:rPr lang="zh-CN" altLang="en-US" sz="2400" dirty="0">
                <a:ea typeface="宋体"/>
              </a:rPr>
              <a:t> </a:t>
            </a:r>
            <a:r>
              <a:rPr lang="en-US" altLang="zh-CN" sz="2400" dirty="0">
                <a:ea typeface="宋体"/>
              </a:rPr>
              <a:t>not clear</a:t>
            </a:r>
          </a:p>
          <a:p>
            <a:pPr fontAlgn="base"/>
            <a:endParaRPr lang="en-US" altLang="zh-CN" sz="2400" dirty="0">
              <a:ea typeface="宋体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/>
              </a:rPr>
              <a:t>NCA(</a:t>
            </a:r>
            <a:r>
              <a:rPr lang="en-US" altLang="zh-CN" dirty="0"/>
              <a:t>Neural Cellular Automata</a:t>
            </a:r>
            <a:r>
              <a:rPr lang="en-US" altLang="zh-CN" sz="2400" dirty="0">
                <a:ea typeface="宋体"/>
              </a:rPr>
              <a:t>) :  Few parameters, Incorporate biological characteristics</a:t>
            </a:r>
            <a:endParaRPr lang="en-US" altLang="zh-CN" dirty="0">
              <a:ea typeface="宋体"/>
              <a:cs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9121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66149-07C0-4324-949D-0FC40DC6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55"/>
            <a:ext cx="12192000" cy="6861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CDF3CF-87E2-4EC4-8277-7D394BD0A7A1}"/>
              </a:ext>
            </a:extLst>
          </p:cNvPr>
          <p:cNvSpPr txBox="1"/>
          <p:nvPr/>
        </p:nvSpPr>
        <p:spPr>
          <a:xfrm>
            <a:off x="524435" y="141194"/>
            <a:ext cx="347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Methodology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656929-6D84-4CE0-A8EB-A497DD841AE5}"/>
              </a:ext>
            </a:extLst>
          </p:cNvPr>
          <p:cNvSpPr txBox="1"/>
          <p:nvPr/>
        </p:nvSpPr>
        <p:spPr>
          <a:xfrm>
            <a:off x="1673221" y="2838904"/>
            <a:ext cx="362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Figure 2.  NCA-GAN</a:t>
            </a:r>
            <a:r>
              <a:rPr lang="zh-CN" altLang="en-US" dirty="0"/>
              <a:t>  </a:t>
            </a:r>
            <a:r>
              <a:rPr lang="en-US" altLang="zh-CN" dirty="0"/>
              <a:t>Structure</a:t>
            </a:r>
          </a:p>
        </p:txBody>
      </p:sp>
      <p:pic>
        <p:nvPicPr>
          <p:cNvPr id="5" name="图片 4" descr="图片包含 徽标&#10;&#10;已自动生成说明">
            <a:extLst>
              <a:ext uri="{FF2B5EF4-FFF2-40B4-BE49-F238E27FC236}">
                <a16:creationId xmlns:a16="http://schemas.microsoft.com/office/drawing/2014/main" id="{F79AFA72-BA08-435E-B7A1-F72EFA2D4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35" y="1188383"/>
            <a:ext cx="7599960" cy="137822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F853702-BDDE-594C-B3EE-8B41990DEF15}"/>
              </a:ext>
            </a:extLst>
          </p:cNvPr>
          <p:cNvSpPr/>
          <p:nvPr/>
        </p:nvSpPr>
        <p:spPr>
          <a:xfrm>
            <a:off x="7662203" y="3308707"/>
            <a:ext cx="452979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Dataset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000" dirty="0"/>
              <a:t>MNIST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000" dirty="0" err="1"/>
              <a:t>CelebA</a:t>
            </a:r>
            <a:r>
              <a:rPr lang="en-US" altLang="zh-CN" sz="2000" dirty="0"/>
              <a:t> (lack of results)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Hyperparameters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000" dirty="0"/>
              <a:t>Batch size = 16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000" dirty="0"/>
              <a:t>Picture size=</a:t>
            </a:r>
            <a:r>
              <a:rPr lang="zh-CN" altLang="en-US" sz="2000" dirty="0"/>
              <a:t> </a:t>
            </a:r>
            <a:r>
              <a:rPr lang="en-US" altLang="zh-CN" sz="2000" dirty="0"/>
              <a:t>28</a:t>
            </a:r>
            <a:r>
              <a:rPr lang="zh-CN" altLang="en-US" sz="2000" dirty="0"/>
              <a:t> * </a:t>
            </a:r>
            <a:r>
              <a:rPr lang="en-US" altLang="zh-CN" sz="2000" dirty="0"/>
              <a:t>28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000" dirty="0"/>
              <a:t>Learning rate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0.0002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000" dirty="0"/>
              <a:t>Epoch = 200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000" dirty="0"/>
              <a:t>Optimizer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Adam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8E9C7B7-F5AD-944E-844B-44ED4E27A467}"/>
              </a:ext>
            </a:extLst>
          </p:cNvPr>
          <p:cNvGrpSpPr/>
          <p:nvPr/>
        </p:nvGrpSpPr>
        <p:grpSpPr>
          <a:xfrm>
            <a:off x="389207" y="3480531"/>
            <a:ext cx="5888088" cy="2780486"/>
            <a:chOff x="524435" y="3359402"/>
            <a:chExt cx="5888088" cy="2780486"/>
          </a:xfrm>
        </p:grpSpPr>
        <p:pic>
          <p:nvPicPr>
            <p:cNvPr id="1026" name="Picture 2" descr="https://pic4.zhimg.com/80/v2-265412f5a2875aa2004c1b7b9e4f1d4f_720w.jpg">
              <a:extLst>
                <a:ext uri="{FF2B5EF4-FFF2-40B4-BE49-F238E27FC236}">
                  <a16:creationId xmlns:a16="http://schemas.microsoft.com/office/drawing/2014/main" id="{05028E55-1508-4254-A4A7-9F8BA5DE73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435" y="3359402"/>
              <a:ext cx="5888088" cy="2780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4E1604E-7A3D-DC4A-8A73-1C4E367EA6EF}"/>
                </a:ext>
              </a:extLst>
            </p:cNvPr>
            <p:cNvSpPr/>
            <p:nvPr/>
          </p:nvSpPr>
          <p:spPr>
            <a:xfrm>
              <a:off x="4738468" y="5742123"/>
              <a:ext cx="1674055" cy="397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EFF67AF-73FD-274E-A1CD-F8F3E61A32A9}"/>
              </a:ext>
            </a:extLst>
          </p:cNvPr>
          <p:cNvSpPr txBox="1"/>
          <p:nvPr/>
        </p:nvSpPr>
        <p:spPr>
          <a:xfrm>
            <a:off x="1166783" y="6323390"/>
            <a:ext cx="442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Figure 3.  Combination of VAE, NCA and GAN</a:t>
            </a:r>
          </a:p>
        </p:txBody>
      </p:sp>
    </p:spTree>
    <p:extLst>
      <p:ext uri="{BB962C8B-B14F-4D97-AF65-F5344CB8AC3E}">
        <p14:creationId xmlns:p14="http://schemas.microsoft.com/office/powerpoint/2010/main" val="879081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66149-07C0-4324-949D-0FC40DC6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1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CDF3CF-87E2-4EC4-8277-7D394BD0A7A1}"/>
              </a:ext>
            </a:extLst>
          </p:cNvPr>
          <p:cNvSpPr txBox="1"/>
          <p:nvPr/>
        </p:nvSpPr>
        <p:spPr>
          <a:xfrm>
            <a:off x="524435" y="141194"/>
            <a:ext cx="347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Results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2F272CB1-12DA-DB47-934E-DAE056739793}"/>
              </a:ext>
            </a:extLst>
          </p:cNvPr>
          <p:cNvSpPr txBox="1"/>
          <p:nvPr/>
        </p:nvSpPr>
        <p:spPr>
          <a:xfrm>
            <a:off x="696883" y="6147860"/>
            <a:ext cx="405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Figure 5.  Generated Images of NCA-GAN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50031D3-66CB-4444-8802-5FC8D1635877}"/>
              </a:ext>
            </a:extLst>
          </p:cNvPr>
          <p:cNvSpPr txBox="1"/>
          <p:nvPr/>
        </p:nvSpPr>
        <p:spPr>
          <a:xfrm>
            <a:off x="15226145" y="401782"/>
            <a:ext cx="1847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7BB6A207-64CA-A840-8D0E-77A3CDDABBFB}"/>
              </a:ext>
            </a:extLst>
          </p:cNvPr>
          <p:cNvSpPr txBox="1"/>
          <p:nvPr/>
        </p:nvSpPr>
        <p:spPr>
          <a:xfrm>
            <a:off x="6985397" y="4193682"/>
            <a:ext cx="40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Figure 5.  NCA without discriminator</a:t>
            </a:r>
            <a:endParaRPr lang="zh-CN" altLang="en-US" dirty="0"/>
          </a:p>
        </p:txBody>
      </p: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1D78E5C1-DB72-C342-8790-A57B918E86AE}"/>
              </a:ext>
            </a:extLst>
          </p:cNvPr>
          <p:cNvGrpSpPr/>
          <p:nvPr/>
        </p:nvGrpSpPr>
        <p:grpSpPr>
          <a:xfrm>
            <a:off x="511483" y="1124530"/>
            <a:ext cx="4403937" cy="4910400"/>
            <a:chOff x="1008000" y="1054800"/>
            <a:chExt cx="4403937" cy="49104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901E64C-7244-314B-BB71-DE83FA44C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0000" y="5590800"/>
              <a:ext cx="369332" cy="369332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9DEA84-043A-4243-A11B-678896A6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41137" y="4582800"/>
              <a:ext cx="370800" cy="3708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2D4F007-4229-8F40-A794-C683E0931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36000" y="4582800"/>
              <a:ext cx="370800" cy="3708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AB0A662F-38E0-C14B-B1BE-C27D2C7E9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40000" y="4078800"/>
              <a:ext cx="370800" cy="37080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E85D7B5-5B2D-2A4D-ADB9-DFDFBC32A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40000" y="3070800"/>
              <a:ext cx="370800" cy="37080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BB792D05-BF8A-0047-8F89-7A1169C88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0000" y="2566800"/>
              <a:ext cx="370800" cy="370800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228B31D2-1352-B147-9066-8E4445CE5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40000" y="1558800"/>
              <a:ext cx="370800" cy="370800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41C257C9-27EE-6E42-8935-E2F89BB72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36000" y="1558800"/>
              <a:ext cx="370800" cy="370800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056EE86A-5575-5D4D-8CC4-4F9B9DC0A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32000" y="4582800"/>
              <a:ext cx="370800" cy="370800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13A9D330-2D6D-7449-98AC-5B6EBA220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36000" y="3070800"/>
              <a:ext cx="370800" cy="370800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5E1EEB22-D63A-6D42-87A1-85384B15D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40000" y="3574800"/>
              <a:ext cx="370800" cy="370800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ECADFB95-C295-C54C-BA06-2054E3135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528000" y="4582800"/>
              <a:ext cx="370800" cy="370800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6742044E-ED5C-5647-955E-042F593D9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36000" y="2566800"/>
              <a:ext cx="370800" cy="370800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4E300283-7A6E-234E-970C-7A09FB83D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24000" y="4582800"/>
              <a:ext cx="370800" cy="370800"/>
            </a:xfrm>
            <a:prstGeom prst="rect">
              <a:avLst/>
            </a:prstGeom>
          </p:spPr>
        </p:pic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A3828DF8-942E-A04A-8ED5-208D8F888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20000" y="4582800"/>
              <a:ext cx="370800" cy="370800"/>
            </a:xfrm>
            <a:prstGeom prst="rect">
              <a:avLst/>
            </a:prstGeom>
          </p:spPr>
        </p:pic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4BB4D0B3-1294-FF4F-BEAB-E5D430AB6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016000" y="4582800"/>
              <a:ext cx="370800" cy="370800"/>
            </a:xfrm>
            <a:prstGeom prst="rect">
              <a:avLst/>
            </a:prstGeom>
          </p:spPr>
        </p:pic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5A0D4EF8-2023-604F-85C5-1EFEBE5A5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512000" y="4582800"/>
              <a:ext cx="370800" cy="370800"/>
            </a:xfrm>
            <a:prstGeom prst="rect">
              <a:avLst/>
            </a:prstGeom>
          </p:spPr>
        </p:pic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7526EA33-60CA-024C-85E4-E66F9F0A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08000" y="4582800"/>
              <a:ext cx="370800" cy="370800"/>
            </a:xfrm>
            <a:prstGeom prst="rect">
              <a:avLst/>
            </a:prstGeom>
          </p:spPr>
        </p:pic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8A3ABC95-9B33-DE4F-9680-B8C67CDD9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536000" y="4078800"/>
              <a:ext cx="370800" cy="370800"/>
            </a:xfrm>
            <a:prstGeom prst="rect">
              <a:avLst/>
            </a:prstGeom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2D5B757C-2CBB-B14E-9873-EE4BF339D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528000" y="4078800"/>
              <a:ext cx="370800" cy="370800"/>
            </a:xfrm>
            <a:prstGeom prst="rect">
              <a:avLst/>
            </a:prstGeom>
          </p:spPr>
        </p:pic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35ED8E8C-E676-2E4F-8D74-C109FC614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032000" y="4078800"/>
              <a:ext cx="370800" cy="370800"/>
            </a:xfrm>
            <a:prstGeom prst="rect">
              <a:avLst/>
            </a:prstGeom>
          </p:spPr>
        </p:pic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3C75DA47-9B62-9243-8B66-5381CF8C0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520000" y="4078800"/>
              <a:ext cx="370800" cy="370800"/>
            </a:xfrm>
            <a:prstGeom prst="rect">
              <a:avLst/>
            </a:prstGeom>
          </p:spPr>
        </p:pic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8F51CBC0-921D-FE45-A417-11C56D1F4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040000" y="1054800"/>
              <a:ext cx="370800" cy="370800"/>
            </a:xfrm>
            <a:prstGeom prst="rect">
              <a:avLst/>
            </a:prstGeom>
          </p:spPr>
        </p:pic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FE207A4A-A5FE-834B-B4A3-9086AFF29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024000" y="4078800"/>
              <a:ext cx="370800" cy="370800"/>
            </a:xfrm>
            <a:prstGeom prst="rect">
              <a:avLst/>
            </a:prstGeom>
          </p:spPr>
        </p:pic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B4460854-7BE6-7845-81A7-EE1BB6B6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08000" y="4078800"/>
              <a:ext cx="370800" cy="370800"/>
            </a:xfrm>
            <a:prstGeom prst="rect">
              <a:avLst/>
            </a:prstGeom>
          </p:spPr>
        </p:pic>
        <p:pic>
          <p:nvPicPr>
            <p:cNvPr id="121" name="图片 120">
              <a:extLst>
                <a:ext uri="{FF2B5EF4-FFF2-40B4-BE49-F238E27FC236}">
                  <a16:creationId xmlns:a16="http://schemas.microsoft.com/office/drawing/2014/main" id="{46F68AB0-E3B5-CE47-AE12-49D7A91D0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536000" y="5594400"/>
              <a:ext cx="370800" cy="370800"/>
            </a:xfrm>
            <a:prstGeom prst="rect">
              <a:avLst/>
            </a:prstGeom>
          </p:spPr>
        </p:pic>
        <p:pic>
          <p:nvPicPr>
            <p:cNvPr id="125" name="图片 124">
              <a:extLst>
                <a:ext uri="{FF2B5EF4-FFF2-40B4-BE49-F238E27FC236}">
                  <a16:creationId xmlns:a16="http://schemas.microsoft.com/office/drawing/2014/main" id="{B7044645-B79C-E344-8453-F23F4BE46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040000" y="2062800"/>
              <a:ext cx="370800" cy="370800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FC0BADE5-BAB5-1940-94FC-3E62586F2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040000" y="5086800"/>
              <a:ext cx="370800" cy="370800"/>
            </a:xfrm>
            <a:prstGeom prst="rect">
              <a:avLst/>
            </a:prstGeom>
          </p:spPr>
        </p:pic>
        <p:pic>
          <p:nvPicPr>
            <p:cNvPr id="133" name="图片 132">
              <a:extLst>
                <a:ext uri="{FF2B5EF4-FFF2-40B4-BE49-F238E27FC236}">
                  <a16:creationId xmlns:a16="http://schemas.microsoft.com/office/drawing/2014/main" id="{ACFE6166-7031-D940-905E-168E35BC9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008000" y="2566800"/>
              <a:ext cx="370800" cy="370800"/>
            </a:xfrm>
            <a:prstGeom prst="rect">
              <a:avLst/>
            </a:prstGeom>
          </p:spPr>
        </p:pic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8944015E-AF34-0347-BE4A-EE622F1D0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512000" y="2566800"/>
              <a:ext cx="370800" cy="370800"/>
            </a:xfrm>
            <a:prstGeom prst="rect">
              <a:avLst/>
            </a:prstGeom>
          </p:spPr>
        </p:pic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75B24F47-A6EC-584C-A0D8-664260DE3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08000" y="3070800"/>
              <a:ext cx="370800" cy="370800"/>
            </a:xfrm>
            <a:prstGeom prst="rect">
              <a:avLst/>
            </a:prstGeom>
          </p:spPr>
        </p:pic>
        <p:pic>
          <p:nvPicPr>
            <p:cNvPr id="145" name="图片 144">
              <a:extLst>
                <a:ext uri="{FF2B5EF4-FFF2-40B4-BE49-F238E27FC236}">
                  <a16:creationId xmlns:a16="http://schemas.microsoft.com/office/drawing/2014/main" id="{6E78CE04-F350-8C41-9E1B-F1605693E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008000" y="5086800"/>
              <a:ext cx="370800" cy="370800"/>
            </a:xfrm>
            <a:prstGeom prst="rect">
              <a:avLst/>
            </a:prstGeom>
          </p:spPr>
        </p:pic>
        <p:pic>
          <p:nvPicPr>
            <p:cNvPr id="149" name="图片 148">
              <a:extLst>
                <a:ext uri="{FF2B5EF4-FFF2-40B4-BE49-F238E27FC236}">
                  <a16:creationId xmlns:a16="http://schemas.microsoft.com/office/drawing/2014/main" id="{7F253989-755C-154F-B7D8-9F1996552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2016000" y="2566800"/>
              <a:ext cx="370800" cy="370800"/>
            </a:xfrm>
            <a:prstGeom prst="rect">
              <a:avLst/>
            </a:prstGeom>
          </p:spPr>
        </p:pic>
        <p:pic>
          <p:nvPicPr>
            <p:cNvPr id="153" name="图片 152">
              <a:extLst>
                <a:ext uri="{FF2B5EF4-FFF2-40B4-BE49-F238E27FC236}">
                  <a16:creationId xmlns:a16="http://schemas.microsoft.com/office/drawing/2014/main" id="{B941D57B-2AF7-6E49-B558-0BD4616AD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008000" y="3574800"/>
              <a:ext cx="370800" cy="370800"/>
            </a:xfrm>
            <a:prstGeom prst="rect">
              <a:avLst/>
            </a:prstGeom>
          </p:spPr>
        </p:pic>
        <p:pic>
          <p:nvPicPr>
            <p:cNvPr id="157" name="图片 156">
              <a:extLst>
                <a:ext uri="{FF2B5EF4-FFF2-40B4-BE49-F238E27FC236}">
                  <a16:creationId xmlns:a16="http://schemas.microsoft.com/office/drawing/2014/main" id="{C93AD5AE-69EB-BB40-870E-EFCB45DE2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008000" y="1558800"/>
              <a:ext cx="370800" cy="370800"/>
            </a:xfrm>
            <a:prstGeom prst="rect">
              <a:avLst/>
            </a:prstGeom>
          </p:spPr>
        </p:pic>
        <p:pic>
          <p:nvPicPr>
            <p:cNvPr id="161" name="图片 160">
              <a:extLst>
                <a:ext uri="{FF2B5EF4-FFF2-40B4-BE49-F238E27FC236}">
                  <a16:creationId xmlns:a16="http://schemas.microsoft.com/office/drawing/2014/main" id="{E86A557F-DDFE-594C-A1E9-3B2E9DB33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1512000" y="5086800"/>
              <a:ext cx="370800" cy="370800"/>
            </a:xfrm>
            <a:prstGeom prst="rect">
              <a:avLst/>
            </a:prstGeom>
          </p:spPr>
        </p:pic>
        <p:pic>
          <p:nvPicPr>
            <p:cNvPr id="165" name="图片 164">
              <a:extLst>
                <a:ext uri="{FF2B5EF4-FFF2-40B4-BE49-F238E27FC236}">
                  <a16:creationId xmlns:a16="http://schemas.microsoft.com/office/drawing/2014/main" id="{73FF121F-77D2-9740-A311-58CCDA514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1512000" y="1558800"/>
              <a:ext cx="370800" cy="370800"/>
            </a:xfrm>
            <a:prstGeom prst="rect">
              <a:avLst/>
            </a:prstGeom>
          </p:spPr>
        </p:pic>
        <p:pic>
          <p:nvPicPr>
            <p:cNvPr id="169" name="图片 168">
              <a:extLst>
                <a:ext uri="{FF2B5EF4-FFF2-40B4-BE49-F238E27FC236}">
                  <a16:creationId xmlns:a16="http://schemas.microsoft.com/office/drawing/2014/main" id="{7641CAD6-BD48-A24D-BE28-4D771BE44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1512000" y="3070800"/>
              <a:ext cx="370800" cy="370800"/>
            </a:xfrm>
            <a:prstGeom prst="rect">
              <a:avLst/>
            </a:prstGeom>
          </p:spPr>
        </p:pic>
        <p:pic>
          <p:nvPicPr>
            <p:cNvPr id="173" name="图片 172">
              <a:extLst>
                <a:ext uri="{FF2B5EF4-FFF2-40B4-BE49-F238E27FC236}">
                  <a16:creationId xmlns:a16="http://schemas.microsoft.com/office/drawing/2014/main" id="{2E78B20A-94C2-E941-90A3-484FDF1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2016000" y="5590800"/>
              <a:ext cx="370800" cy="370800"/>
            </a:xfrm>
            <a:prstGeom prst="rect">
              <a:avLst/>
            </a:prstGeom>
          </p:spPr>
        </p:pic>
        <p:pic>
          <p:nvPicPr>
            <p:cNvPr id="177" name="图片 176">
              <a:extLst>
                <a:ext uri="{FF2B5EF4-FFF2-40B4-BE49-F238E27FC236}">
                  <a16:creationId xmlns:a16="http://schemas.microsoft.com/office/drawing/2014/main" id="{6E493D0D-CDD2-2142-BFA8-500F5B3C1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1512000" y="5590800"/>
              <a:ext cx="370800" cy="370800"/>
            </a:xfrm>
            <a:prstGeom prst="rect">
              <a:avLst/>
            </a:prstGeom>
          </p:spPr>
        </p:pic>
        <p:pic>
          <p:nvPicPr>
            <p:cNvPr id="181" name="图片 180">
              <a:extLst>
                <a:ext uri="{FF2B5EF4-FFF2-40B4-BE49-F238E27FC236}">
                  <a16:creationId xmlns:a16="http://schemas.microsoft.com/office/drawing/2014/main" id="{F4B46DA0-C1AE-1045-AEF1-D7576B2FF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1008000" y="1054800"/>
              <a:ext cx="370800" cy="370800"/>
            </a:xfrm>
            <a:prstGeom prst="rect">
              <a:avLst/>
            </a:prstGeom>
          </p:spPr>
        </p:pic>
        <p:pic>
          <p:nvPicPr>
            <p:cNvPr id="185" name="图片 184">
              <a:extLst>
                <a:ext uri="{FF2B5EF4-FFF2-40B4-BE49-F238E27FC236}">
                  <a16:creationId xmlns:a16="http://schemas.microsoft.com/office/drawing/2014/main" id="{2685A471-D38D-AD46-86D6-D3478296F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1008000" y="5590800"/>
              <a:ext cx="370800" cy="370800"/>
            </a:xfrm>
            <a:prstGeom prst="rect">
              <a:avLst/>
            </a:prstGeom>
          </p:spPr>
        </p:pic>
        <p:pic>
          <p:nvPicPr>
            <p:cNvPr id="189" name="图片 188">
              <a:extLst>
                <a:ext uri="{FF2B5EF4-FFF2-40B4-BE49-F238E27FC236}">
                  <a16:creationId xmlns:a16="http://schemas.microsoft.com/office/drawing/2014/main" id="{3C5F406C-8B7B-FC42-ADAD-034890CF7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1512000" y="4078800"/>
              <a:ext cx="370800" cy="370800"/>
            </a:xfrm>
            <a:prstGeom prst="rect">
              <a:avLst/>
            </a:prstGeom>
          </p:spPr>
        </p:pic>
        <p:pic>
          <p:nvPicPr>
            <p:cNvPr id="193" name="图片 192">
              <a:extLst>
                <a:ext uri="{FF2B5EF4-FFF2-40B4-BE49-F238E27FC236}">
                  <a16:creationId xmlns:a16="http://schemas.microsoft.com/office/drawing/2014/main" id="{E0624BB7-CDD7-C347-B77B-2DFCB712F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1512000" y="3574800"/>
              <a:ext cx="370800" cy="370800"/>
            </a:xfrm>
            <a:prstGeom prst="rect">
              <a:avLst/>
            </a:prstGeom>
          </p:spPr>
        </p:pic>
        <p:pic>
          <p:nvPicPr>
            <p:cNvPr id="197" name="图片 196">
              <a:extLst>
                <a:ext uri="{FF2B5EF4-FFF2-40B4-BE49-F238E27FC236}">
                  <a16:creationId xmlns:a16="http://schemas.microsoft.com/office/drawing/2014/main" id="{FE83993B-3683-0748-98E1-5E06FA33C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1512000" y="1054800"/>
              <a:ext cx="370800" cy="370800"/>
            </a:xfrm>
            <a:prstGeom prst="rect">
              <a:avLst/>
            </a:prstGeom>
          </p:spPr>
        </p:pic>
        <p:pic>
          <p:nvPicPr>
            <p:cNvPr id="201" name="图片 200">
              <a:extLst>
                <a:ext uri="{FF2B5EF4-FFF2-40B4-BE49-F238E27FC236}">
                  <a16:creationId xmlns:a16="http://schemas.microsoft.com/office/drawing/2014/main" id="{B0A151F5-6D0E-854B-9116-803A55825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2016000" y="5086800"/>
              <a:ext cx="370800" cy="370800"/>
            </a:xfrm>
            <a:prstGeom prst="rect">
              <a:avLst/>
            </a:prstGeom>
          </p:spPr>
        </p:pic>
        <p:pic>
          <p:nvPicPr>
            <p:cNvPr id="205" name="图片 204">
              <a:extLst>
                <a:ext uri="{FF2B5EF4-FFF2-40B4-BE49-F238E27FC236}">
                  <a16:creationId xmlns:a16="http://schemas.microsoft.com/office/drawing/2014/main" id="{038601B3-E3FB-9B4F-A3EB-D06C55731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1008000" y="2062800"/>
              <a:ext cx="370800" cy="370800"/>
            </a:xfrm>
            <a:prstGeom prst="rect">
              <a:avLst/>
            </a:prstGeom>
          </p:spPr>
        </p:pic>
        <p:pic>
          <p:nvPicPr>
            <p:cNvPr id="209" name="图片 208">
              <a:extLst>
                <a:ext uri="{FF2B5EF4-FFF2-40B4-BE49-F238E27FC236}">
                  <a16:creationId xmlns:a16="http://schemas.microsoft.com/office/drawing/2014/main" id="{098DBAC9-6019-F745-B506-76EDE922E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2520000" y="2566800"/>
              <a:ext cx="370800" cy="370800"/>
            </a:xfrm>
            <a:prstGeom prst="rect">
              <a:avLst/>
            </a:prstGeom>
          </p:spPr>
        </p:pic>
        <p:pic>
          <p:nvPicPr>
            <p:cNvPr id="213" name="图片 212">
              <a:extLst>
                <a:ext uri="{FF2B5EF4-FFF2-40B4-BE49-F238E27FC236}">
                  <a16:creationId xmlns:a16="http://schemas.microsoft.com/office/drawing/2014/main" id="{79949891-3041-B042-BCA5-61FBC7F6E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2520000" y="1054800"/>
              <a:ext cx="370800" cy="370800"/>
            </a:xfrm>
            <a:prstGeom prst="rect">
              <a:avLst/>
            </a:prstGeom>
          </p:spPr>
        </p:pic>
        <p:pic>
          <p:nvPicPr>
            <p:cNvPr id="216" name="图片 215">
              <a:extLst>
                <a:ext uri="{FF2B5EF4-FFF2-40B4-BE49-F238E27FC236}">
                  <a16:creationId xmlns:a16="http://schemas.microsoft.com/office/drawing/2014/main" id="{B35E9F10-0F44-4944-B3A8-74F5DDD06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2016000" y="1054800"/>
              <a:ext cx="370800" cy="370800"/>
            </a:xfrm>
            <a:prstGeom prst="rect">
              <a:avLst/>
            </a:prstGeom>
          </p:spPr>
        </p:pic>
        <p:pic>
          <p:nvPicPr>
            <p:cNvPr id="220" name="图片 219">
              <a:extLst>
                <a:ext uri="{FF2B5EF4-FFF2-40B4-BE49-F238E27FC236}">
                  <a16:creationId xmlns:a16="http://schemas.microsoft.com/office/drawing/2014/main" id="{362A0AE7-C5FA-C44C-BDA5-4EB674B10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2016000" y="3070800"/>
              <a:ext cx="370800" cy="370800"/>
            </a:xfrm>
            <a:prstGeom prst="rect">
              <a:avLst/>
            </a:prstGeom>
          </p:spPr>
        </p:pic>
        <p:pic>
          <p:nvPicPr>
            <p:cNvPr id="222" name="图片 221">
              <a:extLst>
                <a:ext uri="{FF2B5EF4-FFF2-40B4-BE49-F238E27FC236}">
                  <a16:creationId xmlns:a16="http://schemas.microsoft.com/office/drawing/2014/main" id="{C332A51D-E234-D149-A19C-C47E09407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2016000" y="4078800"/>
              <a:ext cx="370800" cy="370800"/>
            </a:xfrm>
            <a:prstGeom prst="rect">
              <a:avLst/>
            </a:prstGeom>
          </p:spPr>
        </p:pic>
        <p:pic>
          <p:nvPicPr>
            <p:cNvPr id="224" name="图片 223">
              <a:extLst>
                <a:ext uri="{FF2B5EF4-FFF2-40B4-BE49-F238E27FC236}">
                  <a16:creationId xmlns:a16="http://schemas.microsoft.com/office/drawing/2014/main" id="{490F4CDC-BC95-8641-87C6-B8E8197D2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3528000" y="1054800"/>
              <a:ext cx="370800" cy="370800"/>
            </a:xfrm>
            <a:prstGeom prst="rect">
              <a:avLst/>
            </a:prstGeom>
          </p:spPr>
        </p:pic>
        <p:pic>
          <p:nvPicPr>
            <p:cNvPr id="226" name="图片 225">
              <a:extLst>
                <a:ext uri="{FF2B5EF4-FFF2-40B4-BE49-F238E27FC236}">
                  <a16:creationId xmlns:a16="http://schemas.microsoft.com/office/drawing/2014/main" id="{EF34A1AE-97F8-4C49-9E14-14DC78E29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3024000" y="1054800"/>
              <a:ext cx="370800" cy="370800"/>
            </a:xfrm>
            <a:prstGeom prst="rect">
              <a:avLst/>
            </a:prstGeom>
          </p:spPr>
        </p:pic>
        <p:pic>
          <p:nvPicPr>
            <p:cNvPr id="228" name="图片 227">
              <a:extLst>
                <a:ext uri="{FF2B5EF4-FFF2-40B4-BE49-F238E27FC236}">
                  <a16:creationId xmlns:a16="http://schemas.microsoft.com/office/drawing/2014/main" id="{122D145B-604F-7C42-9ECA-5380F20AD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2520000" y="1558800"/>
              <a:ext cx="370800" cy="370800"/>
            </a:xfrm>
            <a:prstGeom prst="rect">
              <a:avLst/>
            </a:prstGeom>
          </p:spPr>
        </p:pic>
        <p:pic>
          <p:nvPicPr>
            <p:cNvPr id="230" name="图片 229">
              <a:extLst>
                <a:ext uri="{FF2B5EF4-FFF2-40B4-BE49-F238E27FC236}">
                  <a16:creationId xmlns:a16="http://schemas.microsoft.com/office/drawing/2014/main" id="{8FFFFCD8-7989-4941-9064-FB193E4DB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2520000" y="3574800"/>
              <a:ext cx="370800" cy="370800"/>
            </a:xfrm>
            <a:prstGeom prst="rect">
              <a:avLst/>
            </a:prstGeom>
          </p:spPr>
        </p:pic>
        <p:pic>
          <p:nvPicPr>
            <p:cNvPr id="232" name="图片 231">
              <a:extLst>
                <a:ext uri="{FF2B5EF4-FFF2-40B4-BE49-F238E27FC236}">
                  <a16:creationId xmlns:a16="http://schemas.microsoft.com/office/drawing/2014/main" id="{4691830D-DCD7-5A40-BB3C-B763641F5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2016000" y="1558800"/>
              <a:ext cx="370800" cy="370800"/>
            </a:xfrm>
            <a:prstGeom prst="rect">
              <a:avLst/>
            </a:prstGeom>
          </p:spPr>
        </p:pic>
        <p:pic>
          <p:nvPicPr>
            <p:cNvPr id="234" name="图片 233">
              <a:extLst>
                <a:ext uri="{FF2B5EF4-FFF2-40B4-BE49-F238E27FC236}">
                  <a16:creationId xmlns:a16="http://schemas.microsoft.com/office/drawing/2014/main" id="{397BA30B-8483-3C42-87E4-9A6061D1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2016000" y="3574800"/>
              <a:ext cx="370800" cy="370800"/>
            </a:xfrm>
            <a:prstGeom prst="rect">
              <a:avLst/>
            </a:prstGeom>
          </p:spPr>
        </p:pic>
        <p:pic>
          <p:nvPicPr>
            <p:cNvPr id="236" name="图片 235">
              <a:extLst>
                <a:ext uri="{FF2B5EF4-FFF2-40B4-BE49-F238E27FC236}">
                  <a16:creationId xmlns:a16="http://schemas.microsoft.com/office/drawing/2014/main" id="{D9511353-6E75-EA46-9333-144925F97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2520000" y="3070800"/>
              <a:ext cx="370800" cy="370800"/>
            </a:xfrm>
            <a:prstGeom prst="rect">
              <a:avLst/>
            </a:prstGeom>
          </p:spPr>
        </p:pic>
        <p:pic>
          <p:nvPicPr>
            <p:cNvPr id="238" name="图片 237">
              <a:extLst>
                <a:ext uri="{FF2B5EF4-FFF2-40B4-BE49-F238E27FC236}">
                  <a16:creationId xmlns:a16="http://schemas.microsoft.com/office/drawing/2014/main" id="{A7C4D2FA-455C-A54D-848B-77D762192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2520000" y="5086800"/>
              <a:ext cx="370800" cy="370800"/>
            </a:xfrm>
            <a:prstGeom prst="rect">
              <a:avLst/>
            </a:prstGeom>
          </p:spPr>
        </p:pic>
        <p:pic>
          <p:nvPicPr>
            <p:cNvPr id="240" name="图片 239">
              <a:extLst>
                <a:ext uri="{FF2B5EF4-FFF2-40B4-BE49-F238E27FC236}">
                  <a16:creationId xmlns:a16="http://schemas.microsoft.com/office/drawing/2014/main" id="{45E94B5E-0A46-4742-8BE0-4FA1B05B6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3024000" y="5086800"/>
              <a:ext cx="370800" cy="370800"/>
            </a:xfrm>
            <a:prstGeom prst="rect">
              <a:avLst/>
            </a:prstGeom>
          </p:spPr>
        </p:pic>
        <p:pic>
          <p:nvPicPr>
            <p:cNvPr id="242" name="图片 241">
              <a:extLst>
                <a:ext uri="{FF2B5EF4-FFF2-40B4-BE49-F238E27FC236}">
                  <a16:creationId xmlns:a16="http://schemas.microsoft.com/office/drawing/2014/main" id="{89BCEA67-5F00-1C4E-AB6C-5BD6C906A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2520000" y="5590800"/>
              <a:ext cx="370800" cy="370800"/>
            </a:xfrm>
            <a:prstGeom prst="rect">
              <a:avLst/>
            </a:prstGeom>
          </p:spPr>
        </p:pic>
        <p:pic>
          <p:nvPicPr>
            <p:cNvPr id="244" name="图片 243">
              <a:extLst>
                <a:ext uri="{FF2B5EF4-FFF2-40B4-BE49-F238E27FC236}">
                  <a16:creationId xmlns:a16="http://schemas.microsoft.com/office/drawing/2014/main" id="{1C7BA93E-A385-3A44-A278-1DECEE5AB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4536000" y="5086800"/>
              <a:ext cx="370800" cy="370800"/>
            </a:xfrm>
            <a:prstGeom prst="rect">
              <a:avLst/>
            </a:prstGeom>
          </p:spPr>
        </p:pic>
        <p:pic>
          <p:nvPicPr>
            <p:cNvPr id="246" name="图片 245">
              <a:extLst>
                <a:ext uri="{FF2B5EF4-FFF2-40B4-BE49-F238E27FC236}">
                  <a16:creationId xmlns:a16="http://schemas.microsoft.com/office/drawing/2014/main" id="{A6A08D70-D48A-3349-83D5-5E1C80913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3528000" y="2566800"/>
              <a:ext cx="370800" cy="370800"/>
            </a:xfrm>
            <a:prstGeom prst="rect">
              <a:avLst/>
            </a:prstGeom>
          </p:spPr>
        </p:pic>
        <p:pic>
          <p:nvPicPr>
            <p:cNvPr id="248" name="图片 247">
              <a:extLst>
                <a:ext uri="{FF2B5EF4-FFF2-40B4-BE49-F238E27FC236}">
                  <a16:creationId xmlns:a16="http://schemas.microsoft.com/office/drawing/2014/main" id="{C76B7D39-95CD-2C48-9B9E-6F2D164C1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/>
            <a:stretch>
              <a:fillRect/>
            </a:stretch>
          </p:blipFill>
          <p:spPr>
            <a:xfrm>
              <a:off x="4536000" y="1054800"/>
              <a:ext cx="370800" cy="370800"/>
            </a:xfrm>
            <a:prstGeom prst="rect">
              <a:avLst/>
            </a:prstGeom>
          </p:spPr>
        </p:pic>
        <p:pic>
          <p:nvPicPr>
            <p:cNvPr id="250" name="图片 249">
              <a:extLst>
                <a:ext uri="{FF2B5EF4-FFF2-40B4-BE49-F238E27FC236}">
                  <a16:creationId xmlns:a16="http://schemas.microsoft.com/office/drawing/2014/main" id="{57F6FE72-857F-5344-A5DD-F7BB6BDAD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/>
            <a:stretch>
              <a:fillRect/>
            </a:stretch>
          </p:blipFill>
          <p:spPr>
            <a:xfrm>
              <a:off x="4032000" y="2566800"/>
              <a:ext cx="370800" cy="370800"/>
            </a:xfrm>
            <a:prstGeom prst="rect">
              <a:avLst/>
            </a:prstGeom>
          </p:spPr>
        </p:pic>
        <p:pic>
          <p:nvPicPr>
            <p:cNvPr id="252" name="图片 251">
              <a:extLst>
                <a:ext uri="{FF2B5EF4-FFF2-40B4-BE49-F238E27FC236}">
                  <a16:creationId xmlns:a16="http://schemas.microsoft.com/office/drawing/2014/main" id="{28B9BEFB-0E49-F34B-BFAE-4AB1E7812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/>
            <a:stretch>
              <a:fillRect/>
            </a:stretch>
          </p:blipFill>
          <p:spPr>
            <a:xfrm>
              <a:off x="1512000" y="2062800"/>
              <a:ext cx="370800" cy="370800"/>
            </a:xfrm>
            <a:prstGeom prst="rect">
              <a:avLst/>
            </a:prstGeom>
          </p:spPr>
        </p:pic>
        <p:pic>
          <p:nvPicPr>
            <p:cNvPr id="254" name="图片 253">
              <a:extLst>
                <a:ext uri="{FF2B5EF4-FFF2-40B4-BE49-F238E27FC236}">
                  <a16:creationId xmlns:a16="http://schemas.microsoft.com/office/drawing/2014/main" id="{D73ED4A1-9890-D642-9F7B-763840478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/>
            <a:stretch>
              <a:fillRect/>
            </a:stretch>
          </p:blipFill>
          <p:spPr>
            <a:xfrm>
              <a:off x="4032000" y="5086800"/>
              <a:ext cx="370800" cy="370800"/>
            </a:xfrm>
            <a:prstGeom prst="rect">
              <a:avLst/>
            </a:prstGeom>
          </p:spPr>
        </p:pic>
        <p:pic>
          <p:nvPicPr>
            <p:cNvPr id="256" name="图片 255">
              <a:extLst>
                <a:ext uri="{FF2B5EF4-FFF2-40B4-BE49-F238E27FC236}">
                  <a16:creationId xmlns:a16="http://schemas.microsoft.com/office/drawing/2014/main" id="{3AEFE0C0-E682-8E4B-AE87-82A21F1F8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/>
            <a:stretch>
              <a:fillRect/>
            </a:stretch>
          </p:blipFill>
          <p:spPr>
            <a:xfrm>
              <a:off x="3024000" y="2566800"/>
              <a:ext cx="370800" cy="370800"/>
            </a:xfrm>
            <a:prstGeom prst="rect">
              <a:avLst/>
            </a:prstGeom>
          </p:spPr>
        </p:pic>
        <p:pic>
          <p:nvPicPr>
            <p:cNvPr id="258" name="图片 257">
              <a:extLst>
                <a:ext uri="{FF2B5EF4-FFF2-40B4-BE49-F238E27FC236}">
                  <a16:creationId xmlns:a16="http://schemas.microsoft.com/office/drawing/2014/main" id="{5EC495BE-999C-694F-82CC-B6111D8B4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/>
            <a:stretch>
              <a:fillRect/>
            </a:stretch>
          </p:blipFill>
          <p:spPr>
            <a:xfrm>
              <a:off x="2016000" y="2062800"/>
              <a:ext cx="370800" cy="370800"/>
            </a:xfrm>
            <a:prstGeom prst="rect">
              <a:avLst/>
            </a:prstGeom>
          </p:spPr>
        </p:pic>
        <p:pic>
          <p:nvPicPr>
            <p:cNvPr id="260" name="图片 259">
              <a:extLst>
                <a:ext uri="{FF2B5EF4-FFF2-40B4-BE49-F238E27FC236}">
                  <a16:creationId xmlns:a16="http://schemas.microsoft.com/office/drawing/2014/main" id="{C28027D2-C133-6445-BECE-56B9DAF14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/>
            <a:stretch>
              <a:fillRect/>
            </a:stretch>
          </p:blipFill>
          <p:spPr>
            <a:xfrm>
              <a:off x="4032000" y="3574800"/>
              <a:ext cx="370800" cy="370800"/>
            </a:xfrm>
            <a:prstGeom prst="rect">
              <a:avLst/>
            </a:prstGeom>
          </p:spPr>
        </p:pic>
        <p:pic>
          <p:nvPicPr>
            <p:cNvPr id="262" name="图片 261">
              <a:extLst>
                <a:ext uri="{FF2B5EF4-FFF2-40B4-BE49-F238E27FC236}">
                  <a16:creationId xmlns:a16="http://schemas.microsoft.com/office/drawing/2014/main" id="{623E7D12-2861-934A-B5D0-C857DA3EC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/>
            <a:stretch>
              <a:fillRect/>
            </a:stretch>
          </p:blipFill>
          <p:spPr>
            <a:xfrm>
              <a:off x="4032000" y="3070800"/>
              <a:ext cx="370800" cy="370800"/>
            </a:xfrm>
            <a:prstGeom prst="rect">
              <a:avLst/>
            </a:prstGeom>
          </p:spPr>
        </p:pic>
        <p:pic>
          <p:nvPicPr>
            <p:cNvPr id="264" name="图片 263">
              <a:extLst>
                <a:ext uri="{FF2B5EF4-FFF2-40B4-BE49-F238E27FC236}">
                  <a16:creationId xmlns:a16="http://schemas.microsoft.com/office/drawing/2014/main" id="{AE7BF522-322A-C74C-8A99-D4F9E3D56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/>
            <a:stretch>
              <a:fillRect/>
            </a:stretch>
          </p:blipFill>
          <p:spPr>
            <a:xfrm>
              <a:off x="4536000" y="3574800"/>
              <a:ext cx="370800" cy="370800"/>
            </a:xfrm>
            <a:prstGeom prst="rect">
              <a:avLst/>
            </a:prstGeom>
          </p:spPr>
        </p:pic>
        <p:pic>
          <p:nvPicPr>
            <p:cNvPr id="266" name="图片 265">
              <a:extLst>
                <a:ext uri="{FF2B5EF4-FFF2-40B4-BE49-F238E27FC236}">
                  <a16:creationId xmlns:a16="http://schemas.microsoft.com/office/drawing/2014/main" id="{DC44B099-FF94-3046-839C-B608B099B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/>
            <a:stretch>
              <a:fillRect/>
            </a:stretch>
          </p:blipFill>
          <p:spPr>
            <a:xfrm>
              <a:off x="2520000" y="2062800"/>
              <a:ext cx="370800" cy="370800"/>
            </a:xfrm>
            <a:prstGeom prst="rect">
              <a:avLst/>
            </a:prstGeom>
          </p:spPr>
        </p:pic>
        <p:pic>
          <p:nvPicPr>
            <p:cNvPr id="268" name="图片 267">
              <a:extLst>
                <a:ext uri="{FF2B5EF4-FFF2-40B4-BE49-F238E27FC236}">
                  <a16:creationId xmlns:a16="http://schemas.microsoft.com/office/drawing/2014/main" id="{70C9DB27-7ABC-BC4E-A14F-996C2AA66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/>
            <a:stretch>
              <a:fillRect/>
            </a:stretch>
          </p:blipFill>
          <p:spPr>
            <a:xfrm>
              <a:off x="3528000" y="5590800"/>
              <a:ext cx="370800" cy="370800"/>
            </a:xfrm>
            <a:prstGeom prst="rect">
              <a:avLst/>
            </a:prstGeom>
          </p:spPr>
        </p:pic>
        <p:pic>
          <p:nvPicPr>
            <p:cNvPr id="270" name="图片 269">
              <a:extLst>
                <a:ext uri="{FF2B5EF4-FFF2-40B4-BE49-F238E27FC236}">
                  <a16:creationId xmlns:a16="http://schemas.microsoft.com/office/drawing/2014/main" id="{A358C711-0A0F-3246-B18E-123F3616B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/>
            <a:stretch>
              <a:fillRect/>
            </a:stretch>
          </p:blipFill>
          <p:spPr>
            <a:xfrm>
              <a:off x="3024000" y="3574800"/>
              <a:ext cx="370800" cy="370800"/>
            </a:xfrm>
            <a:prstGeom prst="rect">
              <a:avLst/>
            </a:prstGeom>
          </p:spPr>
        </p:pic>
        <p:pic>
          <p:nvPicPr>
            <p:cNvPr id="272" name="图片 271">
              <a:extLst>
                <a:ext uri="{FF2B5EF4-FFF2-40B4-BE49-F238E27FC236}">
                  <a16:creationId xmlns:a16="http://schemas.microsoft.com/office/drawing/2014/main" id="{8807C845-7F98-5B4D-95C4-E7A28E7AA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/>
            <a:stretch>
              <a:fillRect/>
            </a:stretch>
          </p:blipFill>
          <p:spPr>
            <a:xfrm>
              <a:off x="3528000" y="5086800"/>
              <a:ext cx="370800" cy="370800"/>
            </a:xfrm>
            <a:prstGeom prst="rect">
              <a:avLst/>
            </a:prstGeom>
          </p:spPr>
        </p:pic>
        <p:pic>
          <p:nvPicPr>
            <p:cNvPr id="274" name="图片 273">
              <a:extLst>
                <a:ext uri="{FF2B5EF4-FFF2-40B4-BE49-F238E27FC236}">
                  <a16:creationId xmlns:a16="http://schemas.microsoft.com/office/drawing/2014/main" id="{342B91F3-68C2-9B4B-B9E0-D59FA79C6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/>
            <a:stretch>
              <a:fillRect/>
            </a:stretch>
          </p:blipFill>
          <p:spPr>
            <a:xfrm>
              <a:off x="3528000" y="3070800"/>
              <a:ext cx="370800" cy="370800"/>
            </a:xfrm>
            <a:prstGeom prst="rect">
              <a:avLst/>
            </a:prstGeom>
          </p:spPr>
        </p:pic>
        <p:pic>
          <p:nvPicPr>
            <p:cNvPr id="276" name="图片 275">
              <a:extLst>
                <a:ext uri="{FF2B5EF4-FFF2-40B4-BE49-F238E27FC236}">
                  <a16:creationId xmlns:a16="http://schemas.microsoft.com/office/drawing/2014/main" id="{3956607F-598D-F34D-BFA4-01253857D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3528000" y="1558800"/>
              <a:ext cx="370800" cy="370800"/>
            </a:xfrm>
            <a:prstGeom prst="rect">
              <a:avLst/>
            </a:prstGeom>
          </p:spPr>
        </p:pic>
        <p:pic>
          <p:nvPicPr>
            <p:cNvPr id="278" name="图片 277">
              <a:extLst>
                <a:ext uri="{FF2B5EF4-FFF2-40B4-BE49-F238E27FC236}">
                  <a16:creationId xmlns:a16="http://schemas.microsoft.com/office/drawing/2014/main" id="{12A0DD7B-190A-7645-B253-63988BC2A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/>
            <a:stretch>
              <a:fillRect/>
            </a:stretch>
          </p:blipFill>
          <p:spPr>
            <a:xfrm>
              <a:off x="3024000" y="1558800"/>
              <a:ext cx="370800" cy="370800"/>
            </a:xfrm>
            <a:prstGeom prst="rect">
              <a:avLst/>
            </a:prstGeom>
          </p:spPr>
        </p:pic>
        <p:pic>
          <p:nvPicPr>
            <p:cNvPr id="280" name="图片 279">
              <a:extLst>
                <a:ext uri="{FF2B5EF4-FFF2-40B4-BE49-F238E27FC236}">
                  <a16:creationId xmlns:a16="http://schemas.microsoft.com/office/drawing/2014/main" id="{2E341BAB-E5AD-4C48-B321-34D954F96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/>
            <a:stretch>
              <a:fillRect/>
            </a:stretch>
          </p:blipFill>
          <p:spPr>
            <a:xfrm>
              <a:off x="4032000" y="5590800"/>
              <a:ext cx="370800" cy="370800"/>
            </a:xfrm>
            <a:prstGeom prst="rect">
              <a:avLst/>
            </a:prstGeom>
          </p:spPr>
        </p:pic>
        <p:pic>
          <p:nvPicPr>
            <p:cNvPr id="284" name="图片 283">
              <a:extLst>
                <a:ext uri="{FF2B5EF4-FFF2-40B4-BE49-F238E27FC236}">
                  <a16:creationId xmlns:a16="http://schemas.microsoft.com/office/drawing/2014/main" id="{963D1F16-3F9B-7049-9838-99CDF4B6A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/>
            <a:stretch>
              <a:fillRect/>
            </a:stretch>
          </p:blipFill>
          <p:spPr>
            <a:xfrm>
              <a:off x="3024000" y="5590800"/>
              <a:ext cx="370800" cy="370800"/>
            </a:xfrm>
            <a:prstGeom prst="rect">
              <a:avLst/>
            </a:prstGeom>
          </p:spPr>
        </p:pic>
        <p:pic>
          <p:nvPicPr>
            <p:cNvPr id="286" name="图片 285">
              <a:extLst>
                <a:ext uri="{FF2B5EF4-FFF2-40B4-BE49-F238E27FC236}">
                  <a16:creationId xmlns:a16="http://schemas.microsoft.com/office/drawing/2014/main" id="{A7A83DE1-6BDC-FD48-BF2C-5CA3761F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/>
            <a:stretch>
              <a:fillRect/>
            </a:stretch>
          </p:blipFill>
          <p:spPr>
            <a:xfrm>
              <a:off x="4032000" y="1558800"/>
              <a:ext cx="370800" cy="370800"/>
            </a:xfrm>
            <a:prstGeom prst="rect">
              <a:avLst/>
            </a:prstGeom>
          </p:spPr>
        </p:pic>
        <p:pic>
          <p:nvPicPr>
            <p:cNvPr id="288" name="图片 287">
              <a:extLst>
                <a:ext uri="{FF2B5EF4-FFF2-40B4-BE49-F238E27FC236}">
                  <a16:creationId xmlns:a16="http://schemas.microsoft.com/office/drawing/2014/main" id="{294BDE8F-9953-4D42-9DD8-870053FDC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/>
            <a:stretch>
              <a:fillRect/>
            </a:stretch>
          </p:blipFill>
          <p:spPr>
            <a:xfrm>
              <a:off x="4032000" y="1054800"/>
              <a:ext cx="370800" cy="370800"/>
            </a:xfrm>
            <a:prstGeom prst="rect">
              <a:avLst/>
            </a:prstGeom>
          </p:spPr>
        </p:pic>
        <p:pic>
          <p:nvPicPr>
            <p:cNvPr id="290" name="图片 289">
              <a:extLst>
                <a:ext uri="{FF2B5EF4-FFF2-40B4-BE49-F238E27FC236}">
                  <a16:creationId xmlns:a16="http://schemas.microsoft.com/office/drawing/2014/main" id="{C1089DB0-44EC-5547-A078-DBF334DBD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/>
            <a:stretch>
              <a:fillRect/>
            </a:stretch>
          </p:blipFill>
          <p:spPr>
            <a:xfrm>
              <a:off x="3024000" y="3070800"/>
              <a:ext cx="370800" cy="370800"/>
            </a:xfrm>
            <a:prstGeom prst="rect">
              <a:avLst/>
            </a:prstGeom>
          </p:spPr>
        </p:pic>
        <p:pic>
          <p:nvPicPr>
            <p:cNvPr id="292" name="图片 291">
              <a:extLst>
                <a:ext uri="{FF2B5EF4-FFF2-40B4-BE49-F238E27FC236}">
                  <a16:creationId xmlns:a16="http://schemas.microsoft.com/office/drawing/2014/main" id="{D0237698-2F9A-1C48-9B7F-5CE1D64A5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/>
            <a:stretch>
              <a:fillRect/>
            </a:stretch>
          </p:blipFill>
          <p:spPr>
            <a:xfrm>
              <a:off x="3528000" y="3574800"/>
              <a:ext cx="370800" cy="370800"/>
            </a:xfrm>
            <a:prstGeom prst="rect">
              <a:avLst/>
            </a:prstGeom>
          </p:spPr>
        </p:pic>
        <p:pic>
          <p:nvPicPr>
            <p:cNvPr id="294" name="图片 293">
              <a:extLst>
                <a:ext uri="{FF2B5EF4-FFF2-40B4-BE49-F238E27FC236}">
                  <a16:creationId xmlns:a16="http://schemas.microsoft.com/office/drawing/2014/main" id="{A51A3E35-CE57-0B49-81E7-EECB36BE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/>
            <a:stretch>
              <a:fillRect/>
            </a:stretch>
          </p:blipFill>
          <p:spPr>
            <a:xfrm>
              <a:off x="4032000" y="2062800"/>
              <a:ext cx="370800" cy="370800"/>
            </a:xfrm>
            <a:prstGeom prst="rect">
              <a:avLst/>
            </a:prstGeom>
          </p:spPr>
        </p:pic>
        <p:pic>
          <p:nvPicPr>
            <p:cNvPr id="298" name="图片 297">
              <a:extLst>
                <a:ext uri="{FF2B5EF4-FFF2-40B4-BE49-F238E27FC236}">
                  <a16:creationId xmlns:a16="http://schemas.microsoft.com/office/drawing/2014/main" id="{359F99F6-08AF-2B4B-BBED-F37E54D36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/>
            <a:stretch>
              <a:fillRect/>
            </a:stretch>
          </p:blipFill>
          <p:spPr>
            <a:xfrm>
              <a:off x="4536000" y="2062800"/>
              <a:ext cx="370800" cy="370800"/>
            </a:xfrm>
            <a:prstGeom prst="rect">
              <a:avLst/>
            </a:prstGeom>
          </p:spPr>
        </p:pic>
        <p:pic>
          <p:nvPicPr>
            <p:cNvPr id="300" name="图片 299">
              <a:extLst>
                <a:ext uri="{FF2B5EF4-FFF2-40B4-BE49-F238E27FC236}">
                  <a16:creationId xmlns:a16="http://schemas.microsoft.com/office/drawing/2014/main" id="{7DCD64E0-D5AF-AE44-82C2-1839FBE47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/>
            <a:stretch>
              <a:fillRect/>
            </a:stretch>
          </p:blipFill>
          <p:spPr>
            <a:xfrm>
              <a:off x="3528000" y="2062800"/>
              <a:ext cx="370800" cy="370800"/>
            </a:xfrm>
            <a:prstGeom prst="rect">
              <a:avLst/>
            </a:prstGeom>
          </p:spPr>
        </p:pic>
        <p:pic>
          <p:nvPicPr>
            <p:cNvPr id="302" name="图片 301">
              <a:extLst>
                <a:ext uri="{FF2B5EF4-FFF2-40B4-BE49-F238E27FC236}">
                  <a16:creationId xmlns:a16="http://schemas.microsoft.com/office/drawing/2014/main" id="{2F380DFC-B881-B54E-829A-C56E8343B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/>
            <a:stretch>
              <a:fillRect/>
            </a:stretch>
          </p:blipFill>
          <p:spPr>
            <a:xfrm>
              <a:off x="3024000" y="2062800"/>
              <a:ext cx="370800" cy="370800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B9F184BF-8F69-694B-A9DD-60075710FEAB}"/>
              </a:ext>
            </a:extLst>
          </p:cNvPr>
          <p:cNvPicPr>
            <a:picLocks noChangeAspect="1"/>
          </p:cNvPicPr>
          <p:nvPr/>
        </p:nvPicPr>
        <p:blipFill>
          <a:blip r:embed="rId91"/>
          <a:stretch>
            <a:fillRect/>
          </a:stretch>
        </p:blipFill>
        <p:spPr>
          <a:xfrm>
            <a:off x="6519547" y="1829295"/>
            <a:ext cx="4540343" cy="235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74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66149-07C0-4324-949D-0FC40DC6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1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CDF3CF-87E2-4EC4-8277-7D394BD0A7A1}"/>
              </a:ext>
            </a:extLst>
          </p:cNvPr>
          <p:cNvSpPr txBox="1"/>
          <p:nvPr/>
        </p:nvSpPr>
        <p:spPr>
          <a:xfrm>
            <a:off x="524435" y="141194"/>
            <a:ext cx="347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Results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49A3A2-341E-4DE3-B4E3-C51EBCE4B547}"/>
              </a:ext>
            </a:extLst>
          </p:cNvPr>
          <p:cNvSpPr txBox="1"/>
          <p:nvPr/>
        </p:nvSpPr>
        <p:spPr>
          <a:xfrm>
            <a:off x="7228908" y="1466636"/>
            <a:ext cx="203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Dataset = MNIST</a:t>
            </a:r>
            <a:endParaRPr lang="zh-CN" altLang="en-US" dirty="0"/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2F272CB1-12DA-DB47-934E-DAE056739793}"/>
              </a:ext>
            </a:extLst>
          </p:cNvPr>
          <p:cNvSpPr txBox="1"/>
          <p:nvPr/>
        </p:nvSpPr>
        <p:spPr>
          <a:xfrm>
            <a:off x="1245128" y="6137334"/>
            <a:ext cx="280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Figure 5.  Generated Images</a:t>
            </a:r>
            <a:endParaRPr kumimoji="1"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2A346AA-31C6-B440-A45A-5C912F748A5E}"/>
              </a:ext>
            </a:extLst>
          </p:cNvPr>
          <p:cNvGraphicFramePr>
            <a:graphicFrameLocks noGrp="1"/>
          </p:cNvGraphicFramePr>
          <p:nvPr/>
        </p:nvGraphicFramePr>
        <p:xfrm>
          <a:off x="6684355" y="1840487"/>
          <a:ext cx="3212108" cy="34784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7543">
                  <a:extLst>
                    <a:ext uri="{9D8B030D-6E8A-4147-A177-3AD203B41FA5}">
                      <a16:colId xmlns:a16="http://schemas.microsoft.com/office/drawing/2014/main" val="51196454"/>
                    </a:ext>
                  </a:extLst>
                </a:gridCol>
                <a:gridCol w="1824565">
                  <a:extLst>
                    <a:ext uri="{9D8B030D-6E8A-4147-A177-3AD203B41FA5}">
                      <a16:colId xmlns:a16="http://schemas.microsoft.com/office/drawing/2014/main" val="1834585212"/>
                    </a:ext>
                  </a:extLst>
                </a:gridCol>
              </a:tblGrid>
              <a:tr h="3440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MODEL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FID</a:t>
                      </a:r>
                      <a:r>
                        <a:rPr lang="zh-CN" altLang="en-US" sz="2000" b="1" u="none" strike="noStrike" dirty="0">
                          <a:effectLst/>
                        </a:rPr>
                        <a:t> </a:t>
                      </a:r>
                      <a:r>
                        <a:rPr lang="en-US" altLang="zh-CN" sz="2000" b="1" u="none" strike="noStrike" dirty="0">
                          <a:effectLst/>
                        </a:rPr>
                        <a:t>SCORE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161264"/>
                  </a:ext>
                </a:extLst>
              </a:tr>
              <a:tr h="3440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MM GAN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 </a:t>
                      </a:r>
                      <a:r>
                        <a:rPr lang="en-US" altLang="zh-CN" sz="2000" u="none" strike="noStrike" dirty="0">
                          <a:effectLst/>
                        </a:rPr>
                        <a:t>9.8 ± 0.9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00254"/>
                  </a:ext>
                </a:extLst>
              </a:tr>
              <a:tr h="3440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NS GAN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6.8 ± 0.5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742409"/>
                  </a:ext>
                </a:extLst>
              </a:tr>
              <a:tr h="3440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LSGAN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7.8 ± 0.6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571031"/>
                  </a:ext>
                </a:extLst>
              </a:tr>
              <a:tr h="3440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WGAN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6.7 ± 0.4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44650"/>
                  </a:ext>
                </a:extLst>
              </a:tr>
              <a:tr h="3631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WGAN GP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20.3 ± 5.0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9090554"/>
                  </a:ext>
                </a:extLst>
              </a:tr>
              <a:tr h="3440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DRAGAN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7.6 ± 0.4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792692"/>
                  </a:ext>
                </a:extLst>
              </a:tr>
              <a:tr h="3440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BEGAN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13.1 ± 1.0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8995516"/>
                  </a:ext>
                </a:extLst>
              </a:tr>
              <a:tr h="3440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VAE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23.8 ± 0.6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507209"/>
                  </a:ext>
                </a:extLst>
              </a:tr>
              <a:tr h="3631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NCA GAN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28.9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580626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350031D3-66CB-4444-8802-5FC8D1635877}"/>
              </a:ext>
            </a:extLst>
          </p:cNvPr>
          <p:cNvSpPr txBox="1"/>
          <p:nvPr/>
        </p:nvSpPr>
        <p:spPr>
          <a:xfrm>
            <a:off x="15226145" y="401782"/>
            <a:ext cx="1847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7BB6A207-64CA-A840-8D0E-77A3CDDABBFB}"/>
              </a:ext>
            </a:extLst>
          </p:cNvPr>
          <p:cNvSpPr txBox="1"/>
          <p:nvPr/>
        </p:nvSpPr>
        <p:spPr>
          <a:xfrm>
            <a:off x="6876260" y="5353604"/>
            <a:ext cx="288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Table 1.   FID of GANs</a:t>
            </a:r>
            <a:endParaRPr lang="zh-CN" altLang="en-US" dirty="0"/>
          </a:p>
        </p:txBody>
      </p: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1D78E5C1-DB72-C342-8790-A57B918E86AE}"/>
              </a:ext>
            </a:extLst>
          </p:cNvPr>
          <p:cNvGrpSpPr/>
          <p:nvPr/>
        </p:nvGrpSpPr>
        <p:grpSpPr>
          <a:xfrm>
            <a:off x="511483" y="1124530"/>
            <a:ext cx="4403937" cy="4910400"/>
            <a:chOff x="1008000" y="1054800"/>
            <a:chExt cx="4403937" cy="49104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901E64C-7244-314B-BB71-DE83FA44C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0000" y="5590800"/>
              <a:ext cx="369332" cy="369332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9DEA84-043A-4243-A11B-678896A6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41137" y="4582800"/>
              <a:ext cx="370800" cy="3708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2D4F007-4229-8F40-A794-C683E0931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36000" y="4582800"/>
              <a:ext cx="370800" cy="3708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AB0A662F-38E0-C14B-B1BE-C27D2C7E9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40000" y="4078800"/>
              <a:ext cx="370800" cy="37080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E85D7B5-5B2D-2A4D-ADB9-DFDFBC32A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40000" y="3070800"/>
              <a:ext cx="370800" cy="37080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BB792D05-BF8A-0047-8F89-7A1169C88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0000" y="2566800"/>
              <a:ext cx="370800" cy="370800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228B31D2-1352-B147-9066-8E4445CE5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40000" y="1558800"/>
              <a:ext cx="370800" cy="370800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41C257C9-27EE-6E42-8935-E2F89BB72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36000" y="1558800"/>
              <a:ext cx="370800" cy="370800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056EE86A-5575-5D4D-8CC4-4F9B9DC0A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32000" y="4582800"/>
              <a:ext cx="370800" cy="370800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13A9D330-2D6D-7449-98AC-5B6EBA220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36000" y="3070800"/>
              <a:ext cx="370800" cy="370800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5E1EEB22-D63A-6D42-87A1-85384B15D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40000" y="3574800"/>
              <a:ext cx="370800" cy="370800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ECADFB95-C295-C54C-BA06-2054E3135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528000" y="4582800"/>
              <a:ext cx="370800" cy="370800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6742044E-ED5C-5647-955E-042F593D9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36000" y="2566800"/>
              <a:ext cx="370800" cy="370800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4E300283-7A6E-234E-970C-7A09FB83D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24000" y="4582800"/>
              <a:ext cx="370800" cy="370800"/>
            </a:xfrm>
            <a:prstGeom prst="rect">
              <a:avLst/>
            </a:prstGeom>
          </p:spPr>
        </p:pic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A3828DF8-942E-A04A-8ED5-208D8F888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20000" y="4582800"/>
              <a:ext cx="370800" cy="370800"/>
            </a:xfrm>
            <a:prstGeom prst="rect">
              <a:avLst/>
            </a:prstGeom>
          </p:spPr>
        </p:pic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4BB4D0B3-1294-FF4F-BEAB-E5D430AB6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016000" y="4582800"/>
              <a:ext cx="370800" cy="370800"/>
            </a:xfrm>
            <a:prstGeom prst="rect">
              <a:avLst/>
            </a:prstGeom>
          </p:spPr>
        </p:pic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5A0D4EF8-2023-604F-85C5-1EFEBE5A5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512000" y="4582800"/>
              <a:ext cx="370800" cy="370800"/>
            </a:xfrm>
            <a:prstGeom prst="rect">
              <a:avLst/>
            </a:prstGeom>
          </p:spPr>
        </p:pic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7526EA33-60CA-024C-85E4-E66F9F0A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08000" y="4582800"/>
              <a:ext cx="370800" cy="370800"/>
            </a:xfrm>
            <a:prstGeom prst="rect">
              <a:avLst/>
            </a:prstGeom>
          </p:spPr>
        </p:pic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8A3ABC95-9B33-DE4F-9680-B8C67CDD9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536000" y="4078800"/>
              <a:ext cx="370800" cy="370800"/>
            </a:xfrm>
            <a:prstGeom prst="rect">
              <a:avLst/>
            </a:prstGeom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2D5B757C-2CBB-B14E-9873-EE4BF339D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528000" y="4078800"/>
              <a:ext cx="370800" cy="370800"/>
            </a:xfrm>
            <a:prstGeom prst="rect">
              <a:avLst/>
            </a:prstGeom>
          </p:spPr>
        </p:pic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35ED8E8C-E676-2E4F-8D74-C109FC614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032000" y="4078800"/>
              <a:ext cx="370800" cy="370800"/>
            </a:xfrm>
            <a:prstGeom prst="rect">
              <a:avLst/>
            </a:prstGeom>
          </p:spPr>
        </p:pic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3C75DA47-9B62-9243-8B66-5381CF8C0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520000" y="4078800"/>
              <a:ext cx="370800" cy="370800"/>
            </a:xfrm>
            <a:prstGeom prst="rect">
              <a:avLst/>
            </a:prstGeom>
          </p:spPr>
        </p:pic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8F51CBC0-921D-FE45-A417-11C56D1F4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040000" y="1054800"/>
              <a:ext cx="370800" cy="370800"/>
            </a:xfrm>
            <a:prstGeom prst="rect">
              <a:avLst/>
            </a:prstGeom>
          </p:spPr>
        </p:pic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FE207A4A-A5FE-834B-B4A3-9086AFF29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024000" y="4078800"/>
              <a:ext cx="370800" cy="370800"/>
            </a:xfrm>
            <a:prstGeom prst="rect">
              <a:avLst/>
            </a:prstGeom>
          </p:spPr>
        </p:pic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B4460854-7BE6-7845-81A7-EE1BB6B6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08000" y="4078800"/>
              <a:ext cx="370800" cy="370800"/>
            </a:xfrm>
            <a:prstGeom prst="rect">
              <a:avLst/>
            </a:prstGeom>
          </p:spPr>
        </p:pic>
        <p:pic>
          <p:nvPicPr>
            <p:cNvPr id="121" name="图片 120">
              <a:extLst>
                <a:ext uri="{FF2B5EF4-FFF2-40B4-BE49-F238E27FC236}">
                  <a16:creationId xmlns:a16="http://schemas.microsoft.com/office/drawing/2014/main" id="{46F68AB0-E3B5-CE47-AE12-49D7A91D0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536000" y="5594400"/>
              <a:ext cx="370800" cy="370800"/>
            </a:xfrm>
            <a:prstGeom prst="rect">
              <a:avLst/>
            </a:prstGeom>
          </p:spPr>
        </p:pic>
        <p:pic>
          <p:nvPicPr>
            <p:cNvPr id="125" name="图片 124">
              <a:extLst>
                <a:ext uri="{FF2B5EF4-FFF2-40B4-BE49-F238E27FC236}">
                  <a16:creationId xmlns:a16="http://schemas.microsoft.com/office/drawing/2014/main" id="{B7044645-B79C-E344-8453-F23F4BE46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040000" y="2062800"/>
              <a:ext cx="370800" cy="370800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FC0BADE5-BAB5-1940-94FC-3E62586F2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040000" y="5086800"/>
              <a:ext cx="370800" cy="370800"/>
            </a:xfrm>
            <a:prstGeom prst="rect">
              <a:avLst/>
            </a:prstGeom>
          </p:spPr>
        </p:pic>
        <p:pic>
          <p:nvPicPr>
            <p:cNvPr id="133" name="图片 132">
              <a:extLst>
                <a:ext uri="{FF2B5EF4-FFF2-40B4-BE49-F238E27FC236}">
                  <a16:creationId xmlns:a16="http://schemas.microsoft.com/office/drawing/2014/main" id="{ACFE6166-7031-D940-905E-168E35BC9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008000" y="2566800"/>
              <a:ext cx="370800" cy="370800"/>
            </a:xfrm>
            <a:prstGeom prst="rect">
              <a:avLst/>
            </a:prstGeom>
          </p:spPr>
        </p:pic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8944015E-AF34-0347-BE4A-EE622F1D0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512000" y="2566800"/>
              <a:ext cx="370800" cy="370800"/>
            </a:xfrm>
            <a:prstGeom prst="rect">
              <a:avLst/>
            </a:prstGeom>
          </p:spPr>
        </p:pic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75B24F47-A6EC-584C-A0D8-664260DE3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08000" y="3070800"/>
              <a:ext cx="370800" cy="370800"/>
            </a:xfrm>
            <a:prstGeom prst="rect">
              <a:avLst/>
            </a:prstGeom>
          </p:spPr>
        </p:pic>
        <p:pic>
          <p:nvPicPr>
            <p:cNvPr id="145" name="图片 144">
              <a:extLst>
                <a:ext uri="{FF2B5EF4-FFF2-40B4-BE49-F238E27FC236}">
                  <a16:creationId xmlns:a16="http://schemas.microsoft.com/office/drawing/2014/main" id="{6E78CE04-F350-8C41-9E1B-F1605693E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008000" y="5086800"/>
              <a:ext cx="370800" cy="370800"/>
            </a:xfrm>
            <a:prstGeom prst="rect">
              <a:avLst/>
            </a:prstGeom>
          </p:spPr>
        </p:pic>
        <p:pic>
          <p:nvPicPr>
            <p:cNvPr id="149" name="图片 148">
              <a:extLst>
                <a:ext uri="{FF2B5EF4-FFF2-40B4-BE49-F238E27FC236}">
                  <a16:creationId xmlns:a16="http://schemas.microsoft.com/office/drawing/2014/main" id="{7F253989-755C-154F-B7D8-9F1996552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2016000" y="2566800"/>
              <a:ext cx="370800" cy="370800"/>
            </a:xfrm>
            <a:prstGeom prst="rect">
              <a:avLst/>
            </a:prstGeom>
          </p:spPr>
        </p:pic>
        <p:pic>
          <p:nvPicPr>
            <p:cNvPr id="153" name="图片 152">
              <a:extLst>
                <a:ext uri="{FF2B5EF4-FFF2-40B4-BE49-F238E27FC236}">
                  <a16:creationId xmlns:a16="http://schemas.microsoft.com/office/drawing/2014/main" id="{B941D57B-2AF7-6E49-B558-0BD4616AD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008000" y="3574800"/>
              <a:ext cx="370800" cy="370800"/>
            </a:xfrm>
            <a:prstGeom prst="rect">
              <a:avLst/>
            </a:prstGeom>
          </p:spPr>
        </p:pic>
        <p:pic>
          <p:nvPicPr>
            <p:cNvPr id="157" name="图片 156">
              <a:extLst>
                <a:ext uri="{FF2B5EF4-FFF2-40B4-BE49-F238E27FC236}">
                  <a16:creationId xmlns:a16="http://schemas.microsoft.com/office/drawing/2014/main" id="{C93AD5AE-69EB-BB40-870E-EFCB45DE2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008000" y="1558800"/>
              <a:ext cx="370800" cy="370800"/>
            </a:xfrm>
            <a:prstGeom prst="rect">
              <a:avLst/>
            </a:prstGeom>
          </p:spPr>
        </p:pic>
        <p:pic>
          <p:nvPicPr>
            <p:cNvPr id="161" name="图片 160">
              <a:extLst>
                <a:ext uri="{FF2B5EF4-FFF2-40B4-BE49-F238E27FC236}">
                  <a16:creationId xmlns:a16="http://schemas.microsoft.com/office/drawing/2014/main" id="{E86A557F-DDFE-594C-A1E9-3B2E9DB33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1512000" y="5086800"/>
              <a:ext cx="370800" cy="370800"/>
            </a:xfrm>
            <a:prstGeom prst="rect">
              <a:avLst/>
            </a:prstGeom>
          </p:spPr>
        </p:pic>
        <p:pic>
          <p:nvPicPr>
            <p:cNvPr id="165" name="图片 164">
              <a:extLst>
                <a:ext uri="{FF2B5EF4-FFF2-40B4-BE49-F238E27FC236}">
                  <a16:creationId xmlns:a16="http://schemas.microsoft.com/office/drawing/2014/main" id="{73FF121F-77D2-9740-A311-58CCDA514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1512000" y="1558800"/>
              <a:ext cx="370800" cy="370800"/>
            </a:xfrm>
            <a:prstGeom prst="rect">
              <a:avLst/>
            </a:prstGeom>
          </p:spPr>
        </p:pic>
        <p:pic>
          <p:nvPicPr>
            <p:cNvPr id="169" name="图片 168">
              <a:extLst>
                <a:ext uri="{FF2B5EF4-FFF2-40B4-BE49-F238E27FC236}">
                  <a16:creationId xmlns:a16="http://schemas.microsoft.com/office/drawing/2014/main" id="{7641CAD6-BD48-A24D-BE28-4D771BE44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1512000" y="3070800"/>
              <a:ext cx="370800" cy="370800"/>
            </a:xfrm>
            <a:prstGeom prst="rect">
              <a:avLst/>
            </a:prstGeom>
          </p:spPr>
        </p:pic>
        <p:pic>
          <p:nvPicPr>
            <p:cNvPr id="173" name="图片 172">
              <a:extLst>
                <a:ext uri="{FF2B5EF4-FFF2-40B4-BE49-F238E27FC236}">
                  <a16:creationId xmlns:a16="http://schemas.microsoft.com/office/drawing/2014/main" id="{2E78B20A-94C2-E941-90A3-484FDF1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2016000" y="5590800"/>
              <a:ext cx="370800" cy="370800"/>
            </a:xfrm>
            <a:prstGeom prst="rect">
              <a:avLst/>
            </a:prstGeom>
          </p:spPr>
        </p:pic>
        <p:pic>
          <p:nvPicPr>
            <p:cNvPr id="177" name="图片 176">
              <a:extLst>
                <a:ext uri="{FF2B5EF4-FFF2-40B4-BE49-F238E27FC236}">
                  <a16:creationId xmlns:a16="http://schemas.microsoft.com/office/drawing/2014/main" id="{6E493D0D-CDD2-2142-BFA8-500F5B3C1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1512000" y="5590800"/>
              <a:ext cx="370800" cy="370800"/>
            </a:xfrm>
            <a:prstGeom prst="rect">
              <a:avLst/>
            </a:prstGeom>
          </p:spPr>
        </p:pic>
        <p:pic>
          <p:nvPicPr>
            <p:cNvPr id="181" name="图片 180">
              <a:extLst>
                <a:ext uri="{FF2B5EF4-FFF2-40B4-BE49-F238E27FC236}">
                  <a16:creationId xmlns:a16="http://schemas.microsoft.com/office/drawing/2014/main" id="{F4B46DA0-C1AE-1045-AEF1-D7576B2FF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1008000" y="1054800"/>
              <a:ext cx="370800" cy="370800"/>
            </a:xfrm>
            <a:prstGeom prst="rect">
              <a:avLst/>
            </a:prstGeom>
          </p:spPr>
        </p:pic>
        <p:pic>
          <p:nvPicPr>
            <p:cNvPr id="185" name="图片 184">
              <a:extLst>
                <a:ext uri="{FF2B5EF4-FFF2-40B4-BE49-F238E27FC236}">
                  <a16:creationId xmlns:a16="http://schemas.microsoft.com/office/drawing/2014/main" id="{2685A471-D38D-AD46-86D6-D3478296F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1008000" y="5590800"/>
              <a:ext cx="370800" cy="370800"/>
            </a:xfrm>
            <a:prstGeom prst="rect">
              <a:avLst/>
            </a:prstGeom>
          </p:spPr>
        </p:pic>
        <p:pic>
          <p:nvPicPr>
            <p:cNvPr id="189" name="图片 188">
              <a:extLst>
                <a:ext uri="{FF2B5EF4-FFF2-40B4-BE49-F238E27FC236}">
                  <a16:creationId xmlns:a16="http://schemas.microsoft.com/office/drawing/2014/main" id="{3C5F406C-8B7B-FC42-ADAD-034890CF7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1512000" y="4078800"/>
              <a:ext cx="370800" cy="370800"/>
            </a:xfrm>
            <a:prstGeom prst="rect">
              <a:avLst/>
            </a:prstGeom>
          </p:spPr>
        </p:pic>
        <p:pic>
          <p:nvPicPr>
            <p:cNvPr id="193" name="图片 192">
              <a:extLst>
                <a:ext uri="{FF2B5EF4-FFF2-40B4-BE49-F238E27FC236}">
                  <a16:creationId xmlns:a16="http://schemas.microsoft.com/office/drawing/2014/main" id="{E0624BB7-CDD7-C347-B77B-2DFCB712F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1512000" y="3574800"/>
              <a:ext cx="370800" cy="370800"/>
            </a:xfrm>
            <a:prstGeom prst="rect">
              <a:avLst/>
            </a:prstGeom>
          </p:spPr>
        </p:pic>
        <p:pic>
          <p:nvPicPr>
            <p:cNvPr id="197" name="图片 196">
              <a:extLst>
                <a:ext uri="{FF2B5EF4-FFF2-40B4-BE49-F238E27FC236}">
                  <a16:creationId xmlns:a16="http://schemas.microsoft.com/office/drawing/2014/main" id="{FE83993B-3683-0748-98E1-5E06FA33C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1512000" y="1054800"/>
              <a:ext cx="370800" cy="370800"/>
            </a:xfrm>
            <a:prstGeom prst="rect">
              <a:avLst/>
            </a:prstGeom>
          </p:spPr>
        </p:pic>
        <p:pic>
          <p:nvPicPr>
            <p:cNvPr id="201" name="图片 200">
              <a:extLst>
                <a:ext uri="{FF2B5EF4-FFF2-40B4-BE49-F238E27FC236}">
                  <a16:creationId xmlns:a16="http://schemas.microsoft.com/office/drawing/2014/main" id="{B0A151F5-6D0E-854B-9116-803A55825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2016000" y="5086800"/>
              <a:ext cx="370800" cy="370800"/>
            </a:xfrm>
            <a:prstGeom prst="rect">
              <a:avLst/>
            </a:prstGeom>
          </p:spPr>
        </p:pic>
        <p:pic>
          <p:nvPicPr>
            <p:cNvPr id="205" name="图片 204">
              <a:extLst>
                <a:ext uri="{FF2B5EF4-FFF2-40B4-BE49-F238E27FC236}">
                  <a16:creationId xmlns:a16="http://schemas.microsoft.com/office/drawing/2014/main" id="{038601B3-E3FB-9B4F-A3EB-D06C55731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1008000" y="2062800"/>
              <a:ext cx="370800" cy="370800"/>
            </a:xfrm>
            <a:prstGeom prst="rect">
              <a:avLst/>
            </a:prstGeom>
          </p:spPr>
        </p:pic>
        <p:pic>
          <p:nvPicPr>
            <p:cNvPr id="209" name="图片 208">
              <a:extLst>
                <a:ext uri="{FF2B5EF4-FFF2-40B4-BE49-F238E27FC236}">
                  <a16:creationId xmlns:a16="http://schemas.microsoft.com/office/drawing/2014/main" id="{098DBAC9-6019-F745-B506-76EDE922E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2520000" y="2566800"/>
              <a:ext cx="370800" cy="370800"/>
            </a:xfrm>
            <a:prstGeom prst="rect">
              <a:avLst/>
            </a:prstGeom>
          </p:spPr>
        </p:pic>
        <p:pic>
          <p:nvPicPr>
            <p:cNvPr id="213" name="图片 212">
              <a:extLst>
                <a:ext uri="{FF2B5EF4-FFF2-40B4-BE49-F238E27FC236}">
                  <a16:creationId xmlns:a16="http://schemas.microsoft.com/office/drawing/2014/main" id="{79949891-3041-B042-BCA5-61FBC7F6E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2520000" y="1054800"/>
              <a:ext cx="370800" cy="370800"/>
            </a:xfrm>
            <a:prstGeom prst="rect">
              <a:avLst/>
            </a:prstGeom>
          </p:spPr>
        </p:pic>
        <p:pic>
          <p:nvPicPr>
            <p:cNvPr id="216" name="图片 215">
              <a:extLst>
                <a:ext uri="{FF2B5EF4-FFF2-40B4-BE49-F238E27FC236}">
                  <a16:creationId xmlns:a16="http://schemas.microsoft.com/office/drawing/2014/main" id="{B35E9F10-0F44-4944-B3A8-74F5DDD06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2016000" y="1054800"/>
              <a:ext cx="370800" cy="370800"/>
            </a:xfrm>
            <a:prstGeom prst="rect">
              <a:avLst/>
            </a:prstGeom>
          </p:spPr>
        </p:pic>
        <p:pic>
          <p:nvPicPr>
            <p:cNvPr id="220" name="图片 219">
              <a:extLst>
                <a:ext uri="{FF2B5EF4-FFF2-40B4-BE49-F238E27FC236}">
                  <a16:creationId xmlns:a16="http://schemas.microsoft.com/office/drawing/2014/main" id="{362A0AE7-C5FA-C44C-BDA5-4EB674B10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2016000" y="3070800"/>
              <a:ext cx="370800" cy="370800"/>
            </a:xfrm>
            <a:prstGeom prst="rect">
              <a:avLst/>
            </a:prstGeom>
          </p:spPr>
        </p:pic>
        <p:pic>
          <p:nvPicPr>
            <p:cNvPr id="222" name="图片 221">
              <a:extLst>
                <a:ext uri="{FF2B5EF4-FFF2-40B4-BE49-F238E27FC236}">
                  <a16:creationId xmlns:a16="http://schemas.microsoft.com/office/drawing/2014/main" id="{C332A51D-E234-D149-A19C-C47E09407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2016000" y="4078800"/>
              <a:ext cx="370800" cy="370800"/>
            </a:xfrm>
            <a:prstGeom prst="rect">
              <a:avLst/>
            </a:prstGeom>
          </p:spPr>
        </p:pic>
        <p:pic>
          <p:nvPicPr>
            <p:cNvPr id="224" name="图片 223">
              <a:extLst>
                <a:ext uri="{FF2B5EF4-FFF2-40B4-BE49-F238E27FC236}">
                  <a16:creationId xmlns:a16="http://schemas.microsoft.com/office/drawing/2014/main" id="{490F4CDC-BC95-8641-87C6-B8E8197D2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3528000" y="1054800"/>
              <a:ext cx="370800" cy="370800"/>
            </a:xfrm>
            <a:prstGeom prst="rect">
              <a:avLst/>
            </a:prstGeom>
          </p:spPr>
        </p:pic>
        <p:pic>
          <p:nvPicPr>
            <p:cNvPr id="226" name="图片 225">
              <a:extLst>
                <a:ext uri="{FF2B5EF4-FFF2-40B4-BE49-F238E27FC236}">
                  <a16:creationId xmlns:a16="http://schemas.microsoft.com/office/drawing/2014/main" id="{EF34A1AE-97F8-4C49-9E14-14DC78E29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3024000" y="1054800"/>
              <a:ext cx="370800" cy="370800"/>
            </a:xfrm>
            <a:prstGeom prst="rect">
              <a:avLst/>
            </a:prstGeom>
          </p:spPr>
        </p:pic>
        <p:pic>
          <p:nvPicPr>
            <p:cNvPr id="228" name="图片 227">
              <a:extLst>
                <a:ext uri="{FF2B5EF4-FFF2-40B4-BE49-F238E27FC236}">
                  <a16:creationId xmlns:a16="http://schemas.microsoft.com/office/drawing/2014/main" id="{122D145B-604F-7C42-9ECA-5380F20AD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2520000" y="1558800"/>
              <a:ext cx="370800" cy="370800"/>
            </a:xfrm>
            <a:prstGeom prst="rect">
              <a:avLst/>
            </a:prstGeom>
          </p:spPr>
        </p:pic>
        <p:pic>
          <p:nvPicPr>
            <p:cNvPr id="230" name="图片 229">
              <a:extLst>
                <a:ext uri="{FF2B5EF4-FFF2-40B4-BE49-F238E27FC236}">
                  <a16:creationId xmlns:a16="http://schemas.microsoft.com/office/drawing/2014/main" id="{8FFFFCD8-7989-4941-9064-FB193E4DB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2520000" y="3574800"/>
              <a:ext cx="370800" cy="370800"/>
            </a:xfrm>
            <a:prstGeom prst="rect">
              <a:avLst/>
            </a:prstGeom>
          </p:spPr>
        </p:pic>
        <p:pic>
          <p:nvPicPr>
            <p:cNvPr id="232" name="图片 231">
              <a:extLst>
                <a:ext uri="{FF2B5EF4-FFF2-40B4-BE49-F238E27FC236}">
                  <a16:creationId xmlns:a16="http://schemas.microsoft.com/office/drawing/2014/main" id="{4691830D-DCD7-5A40-BB3C-B763641F5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2016000" y="1558800"/>
              <a:ext cx="370800" cy="370800"/>
            </a:xfrm>
            <a:prstGeom prst="rect">
              <a:avLst/>
            </a:prstGeom>
          </p:spPr>
        </p:pic>
        <p:pic>
          <p:nvPicPr>
            <p:cNvPr id="234" name="图片 233">
              <a:extLst>
                <a:ext uri="{FF2B5EF4-FFF2-40B4-BE49-F238E27FC236}">
                  <a16:creationId xmlns:a16="http://schemas.microsoft.com/office/drawing/2014/main" id="{397BA30B-8483-3C42-87E4-9A6061D1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2016000" y="3574800"/>
              <a:ext cx="370800" cy="370800"/>
            </a:xfrm>
            <a:prstGeom prst="rect">
              <a:avLst/>
            </a:prstGeom>
          </p:spPr>
        </p:pic>
        <p:pic>
          <p:nvPicPr>
            <p:cNvPr id="236" name="图片 235">
              <a:extLst>
                <a:ext uri="{FF2B5EF4-FFF2-40B4-BE49-F238E27FC236}">
                  <a16:creationId xmlns:a16="http://schemas.microsoft.com/office/drawing/2014/main" id="{D9511353-6E75-EA46-9333-144925F97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2520000" y="3070800"/>
              <a:ext cx="370800" cy="370800"/>
            </a:xfrm>
            <a:prstGeom prst="rect">
              <a:avLst/>
            </a:prstGeom>
          </p:spPr>
        </p:pic>
        <p:pic>
          <p:nvPicPr>
            <p:cNvPr id="238" name="图片 237">
              <a:extLst>
                <a:ext uri="{FF2B5EF4-FFF2-40B4-BE49-F238E27FC236}">
                  <a16:creationId xmlns:a16="http://schemas.microsoft.com/office/drawing/2014/main" id="{A7C4D2FA-455C-A54D-848B-77D762192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2520000" y="5086800"/>
              <a:ext cx="370800" cy="370800"/>
            </a:xfrm>
            <a:prstGeom prst="rect">
              <a:avLst/>
            </a:prstGeom>
          </p:spPr>
        </p:pic>
        <p:pic>
          <p:nvPicPr>
            <p:cNvPr id="240" name="图片 239">
              <a:extLst>
                <a:ext uri="{FF2B5EF4-FFF2-40B4-BE49-F238E27FC236}">
                  <a16:creationId xmlns:a16="http://schemas.microsoft.com/office/drawing/2014/main" id="{45E94B5E-0A46-4742-8BE0-4FA1B05B6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3024000" y="5086800"/>
              <a:ext cx="370800" cy="370800"/>
            </a:xfrm>
            <a:prstGeom prst="rect">
              <a:avLst/>
            </a:prstGeom>
          </p:spPr>
        </p:pic>
        <p:pic>
          <p:nvPicPr>
            <p:cNvPr id="242" name="图片 241">
              <a:extLst>
                <a:ext uri="{FF2B5EF4-FFF2-40B4-BE49-F238E27FC236}">
                  <a16:creationId xmlns:a16="http://schemas.microsoft.com/office/drawing/2014/main" id="{89BCEA67-5F00-1C4E-AB6C-5BD6C906A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2520000" y="5590800"/>
              <a:ext cx="370800" cy="370800"/>
            </a:xfrm>
            <a:prstGeom prst="rect">
              <a:avLst/>
            </a:prstGeom>
          </p:spPr>
        </p:pic>
        <p:pic>
          <p:nvPicPr>
            <p:cNvPr id="244" name="图片 243">
              <a:extLst>
                <a:ext uri="{FF2B5EF4-FFF2-40B4-BE49-F238E27FC236}">
                  <a16:creationId xmlns:a16="http://schemas.microsoft.com/office/drawing/2014/main" id="{1C7BA93E-A385-3A44-A278-1DECEE5AB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4536000" y="5086800"/>
              <a:ext cx="370800" cy="370800"/>
            </a:xfrm>
            <a:prstGeom prst="rect">
              <a:avLst/>
            </a:prstGeom>
          </p:spPr>
        </p:pic>
        <p:pic>
          <p:nvPicPr>
            <p:cNvPr id="246" name="图片 245">
              <a:extLst>
                <a:ext uri="{FF2B5EF4-FFF2-40B4-BE49-F238E27FC236}">
                  <a16:creationId xmlns:a16="http://schemas.microsoft.com/office/drawing/2014/main" id="{A6A08D70-D48A-3349-83D5-5E1C80913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3528000" y="2566800"/>
              <a:ext cx="370800" cy="370800"/>
            </a:xfrm>
            <a:prstGeom prst="rect">
              <a:avLst/>
            </a:prstGeom>
          </p:spPr>
        </p:pic>
        <p:pic>
          <p:nvPicPr>
            <p:cNvPr id="248" name="图片 247">
              <a:extLst>
                <a:ext uri="{FF2B5EF4-FFF2-40B4-BE49-F238E27FC236}">
                  <a16:creationId xmlns:a16="http://schemas.microsoft.com/office/drawing/2014/main" id="{C76B7D39-95CD-2C48-9B9E-6F2D164C1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/>
            <a:stretch>
              <a:fillRect/>
            </a:stretch>
          </p:blipFill>
          <p:spPr>
            <a:xfrm>
              <a:off x="4536000" y="1054800"/>
              <a:ext cx="370800" cy="370800"/>
            </a:xfrm>
            <a:prstGeom prst="rect">
              <a:avLst/>
            </a:prstGeom>
          </p:spPr>
        </p:pic>
        <p:pic>
          <p:nvPicPr>
            <p:cNvPr id="250" name="图片 249">
              <a:extLst>
                <a:ext uri="{FF2B5EF4-FFF2-40B4-BE49-F238E27FC236}">
                  <a16:creationId xmlns:a16="http://schemas.microsoft.com/office/drawing/2014/main" id="{57F6FE72-857F-5344-A5DD-F7BB6BDAD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/>
            <a:stretch>
              <a:fillRect/>
            </a:stretch>
          </p:blipFill>
          <p:spPr>
            <a:xfrm>
              <a:off x="4032000" y="2566800"/>
              <a:ext cx="370800" cy="370800"/>
            </a:xfrm>
            <a:prstGeom prst="rect">
              <a:avLst/>
            </a:prstGeom>
          </p:spPr>
        </p:pic>
        <p:pic>
          <p:nvPicPr>
            <p:cNvPr id="252" name="图片 251">
              <a:extLst>
                <a:ext uri="{FF2B5EF4-FFF2-40B4-BE49-F238E27FC236}">
                  <a16:creationId xmlns:a16="http://schemas.microsoft.com/office/drawing/2014/main" id="{28B9BEFB-0E49-F34B-BFAE-4AB1E7812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/>
            <a:stretch>
              <a:fillRect/>
            </a:stretch>
          </p:blipFill>
          <p:spPr>
            <a:xfrm>
              <a:off x="1512000" y="2062800"/>
              <a:ext cx="370800" cy="370800"/>
            </a:xfrm>
            <a:prstGeom prst="rect">
              <a:avLst/>
            </a:prstGeom>
          </p:spPr>
        </p:pic>
        <p:pic>
          <p:nvPicPr>
            <p:cNvPr id="254" name="图片 253">
              <a:extLst>
                <a:ext uri="{FF2B5EF4-FFF2-40B4-BE49-F238E27FC236}">
                  <a16:creationId xmlns:a16="http://schemas.microsoft.com/office/drawing/2014/main" id="{D73ED4A1-9890-D642-9F7B-763840478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/>
            <a:stretch>
              <a:fillRect/>
            </a:stretch>
          </p:blipFill>
          <p:spPr>
            <a:xfrm>
              <a:off x="4032000" y="5086800"/>
              <a:ext cx="370800" cy="370800"/>
            </a:xfrm>
            <a:prstGeom prst="rect">
              <a:avLst/>
            </a:prstGeom>
          </p:spPr>
        </p:pic>
        <p:pic>
          <p:nvPicPr>
            <p:cNvPr id="256" name="图片 255">
              <a:extLst>
                <a:ext uri="{FF2B5EF4-FFF2-40B4-BE49-F238E27FC236}">
                  <a16:creationId xmlns:a16="http://schemas.microsoft.com/office/drawing/2014/main" id="{3AEFE0C0-E682-8E4B-AE87-82A21F1F8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/>
            <a:stretch>
              <a:fillRect/>
            </a:stretch>
          </p:blipFill>
          <p:spPr>
            <a:xfrm>
              <a:off x="3024000" y="2566800"/>
              <a:ext cx="370800" cy="370800"/>
            </a:xfrm>
            <a:prstGeom prst="rect">
              <a:avLst/>
            </a:prstGeom>
          </p:spPr>
        </p:pic>
        <p:pic>
          <p:nvPicPr>
            <p:cNvPr id="258" name="图片 257">
              <a:extLst>
                <a:ext uri="{FF2B5EF4-FFF2-40B4-BE49-F238E27FC236}">
                  <a16:creationId xmlns:a16="http://schemas.microsoft.com/office/drawing/2014/main" id="{5EC495BE-999C-694F-82CC-B6111D8B4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/>
            <a:stretch>
              <a:fillRect/>
            </a:stretch>
          </p:blipFill>
          <p:spPr>
            <a:xfrm>
              <a:off x="2016000" y="2062800"/>
              <a:ext cx="370800" cy="370800"/>
            </a:xfrm>
            <a:prstGeom prst="rect">
              <a:avLst/>
            </a:prstGeom>
          </p:spPr>
        </p:pic>
        <p:pic>
          <p:nvPicPr>
            <p:cNvPr id="260" name="图片 259">
              <a:extLst>
                <a:ext uri="{FF2B5EF4-FFF2-40B4-BE49-F238E27FC236}">
                  <a16:creationId xmlns:a16="http://schemas.microsoft.com/office/drawing/2014/main" id="{C28027D2-C133-6445-BECE-56B9DAF14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/>
            <a:stretch>
              <a:fillRect/>
            </a:stretch>
          </p:blipFill>
          <p:spPr>
            <a:xfrm>
              <a:off x="4032000" y="3574800"/>
              <a:ext cx="370800" cy="370800"/>
            </a:xfrm>
            <a:prstGeom prst="rect">
              <a:avLst/>
            </a:prstGeom>
          </p:spPr>
        </p:pic>
        <p:pic>
          <p:nvPicPr>
            <p:cNvPr id="262" name="图片 261">
              <a:extLst>
                <a:ext uri="{FF2B5EF4-FFF2-40B4-BE49-F238E27FC236}">
                  <a16:creationId xmlns:a16="http://schemas.microsoft.com/office/drawing/2014/main" id="{623E7D12-2861-934A-B5D0-C857DA3EC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/>
            <a:stretch>
              <a:fillRect/>
            </a:stretch>
          </p:blipFill>
          <p:spPr>
            <a:xfrm>
              <a:off x="4032000" y="3070800"/>
              <a:ext cx="370800" cy="370800"/>
            </a:xfrm>
            <a:prstGeom prst="rect">
              <a:avLst/>
            </a:prstGeom>
          </p:spPr>
        </p:pic>
        <p:pic>
          <p:nvPicPr>
            <p:cNvPr id="264" name="图片 263">
              <a:extLst>
                <a:ext uri="{FF2B5EF4-FFF2-40B4-BE49-F238E27FC236}">
                  <a16:creationId xmlns:a16="http://schemas.microsoft.com/office/drawing/2014/main" id="{AE7BF522-322A-C74C-8A99-D4F9E3D56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/>
            <a:stretch>
              <a:fillRect/>
            </a:stretch>
          </p:blipFill>
          <p:spPr>
            <a:xfrm>
              <a:off x="4536000" y="3574800"/>
              <a:ext cx="370800" cy="370800"/>
            </a:xfrm>
            <a:prstGeom prst="rect">
              <a:avLst/>
            </a:prstGeom>
          </p:spPr>
        </p:pic>
        <p:pic>
          <p:nvPicPr>
            <p:cNvPr id="266" name="图片 265">
              <a:extLst>
                <a:ext uri="{FF2B5EF4-FFF2-40B4-BE49-F238E27FC236}">
                  <a16:creationId xmlns:a16="http://schemas.microsoft.com/office/drawing/2014/main" id="{DC44B099-FF94-3046-839C-B608B099B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/>
            <a:stretch>
              <a:fillRect/>
            </a:stretch>
          </p:blipFill>
          <p:spPr>
            <a:xfrm>
              <a:off x="2520000" y="2062800"/>
              <a:ext cx="370800" cy="370800"/>
            </a:xfrm>
            <a:prstGeom prst="rect">
              <a:avLst/>
            </a:prstGeom>
          </p:spPr>
        </p:pic>
        <p:pic>
          <p:nvPicPr>
            <p:cNvPr id="268" name="图片 267">
              <a:extLst>
                <a:ext uri="{FF2B5EF4-FFF2-40B4-BE49-F238E27FC236}">
                  <a16:creationId xmlns:a16="http://schemas.microsoft.com/office/drawing/2014/main" id="{70C9DB27-7ABC-BC4E-A14F-996C2AA66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/>
            <a:stretch>
              <a:fillRect/>
            </a:stretch>
          </p:blipFill>
          <p:spPr>
            <a:xfrm>
              <a:off x="3528000" y="5590800"/>
              <a:ext cx="370800" cy="370800"/>
            </a:xfrm>
            <a:prstGeom prst="rect">
              <a:avLst/>
            </a:prstGeom>
          </p:spPr>
        </p:pic>
        <p:pic>
          <p:nvPicPr>
            <p:cNvPr id="270" name="图片 269">
              <a:extLst>
                <a:ext uri="{FF2B5EF4-FFF2-40B4-BE49-F238E27FC236}">
                  <a16:creationId xmlns:a16="http://schemas.microsoft.com/office/drawing/2014/main" id="{A358C711-0A0F-3246-B18E-123F3616B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/>
            <a:stretch>
              <a:fillRect/>
            </a:stretch>
          </p:blipFill>
          <p:spPr>
            <a:xfrm>
              <a:off x="3024000" y="3574800"/>
              <a:ext cx="370800" cy="370800"/>
            </a:xfrm>
            <a:prstGeom prst="rect">
              <a:avLst/>
            </a:prstGeom>
          </p:spPr>
        </p:pic>
        <p:pic>
          <p:nvPicPr>
            <p:cNvPr id="272" name="图片 271">
              <a:extLst>
                <a:ext uri="{FF2B5EF4-FFF2-40B4-BE49-F238E27FC236}">
                  <a16:creationId xmlns:a16="http://schemas.microsoft.com/office/drawing/2014/main" id="{8807C845-7F98-5B4D-95C4-E7A28E7AA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/>
            <a:stretch>
              <a:fillRect/>
            </a:stretch>
          </p:blipFill>
          <p:spPr>
            <a:xfrm>
              <a:off x="3528000" y="5086800"/>
              <a:ext cx="370800" cy="370800"/>
            </a:xfrm>
            <a:prstGeom prst="rect">
              <a:avLst/>
            </a:prstGeom>
          </p:spPr>
        </p:pic>
        <p:pic>
          <p:nvPicPr>
            <p:cNvPr id="274" name="图片 273">
              <a:extLst>
                <a:ext uri="{FF2B5EF4-FFF2-40B4-BE49-F238E27FC236}">
                  <a16:creationId xmlns:a16="http://schemas.microsoft.com/office/drawing/2014/main" id="{342B91F3-68C2-9B4B-B9E0-D59FA79C6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/>
            <a:stretch>
              <a:fillRect/>
            </a:stretch>
          </p:blipFill>
          <p:spPr>
            <a:xfrm>
              <a:off x="3528000" y="3070800"/>
              <a:ext cx="370800" cy="370800"/>
            </a:xfrm>
            <a:prstGeom prst="rect">
              <a:avLst/>
            </a:prstGeom>
          </p:spPr>
        </p:pic>
        <p:pic>
          <p:nvPicPr>
            <p:cNvPr id="276" name="图片 275">
              <a:extLst>
                <a:ext uri="{FF2B5EF4-FFF2-40B4-BE49-F238E27FC236}">
                  <a16:creationId xmlns:a16="http://schemas.microsoft.com/office/drawing/2014/main" id="{3956607F-598D-F34D-BFA4-01253857D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3528000" y="1558800"/>
              <a:ext cx="370800" cy="370800"/>
            </a:xfrm>
            <a:prstGeom prst="rect">
              <a:avLst/>
            </a:prstGeom>
          </p:spPr>
        </p:pic>
        <p:pic>
          <p:nvPicPr>
            <p:cNvPr id="278" name="图片 277">
              <a:extLst>
                <a:ext uri="{FF2B5EF4-FFF2-40B4-BE49-F238E27FC236}">
                  <a16:creationId xmlns:a16="http://schemas.microsoft.com/office/drawing/2014/main" id="{12A0DD7B-190A-7645-B253-63988BC2A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/>
            <a:stretch>
              <a:fillRect/>
            </a:stretch>
          </p:blipFill>
          <p:spPr>
            <a:xfrm>
              <a:off x="3024000" y="1558800"/>
              <a:ext cx="370800" cy="370800"/>
            </a:xfrm>
            <a:prstGeom prst="rect">
              <a:avLst/>
            </a:prstGeom>
          </p:spPr>
        </p:pic>
        <p:pic>
          <p:nvPicPr>
            <p:cNvPr id="280" name="图片 279">
              <a:extLst>
                <a:ext uri="{FF2B5EF4-FFF2-40B4-BE49-F238E27FC236}">
                  <a16:creationId xmlns:a16="http://schemas.microsoft.com/office/drawing/2014/main" id="{2E341BAB-E5AD-4C48-B321-34D954F96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/>
            <a:stretch>
              <a:fillRect/>
            </a:stretch>
          </p:blipFill>
          <p:spPr>
            <a:xfrm>
              <a:off x="4032000" y="5590800"/>
              <a:ext cx="370800" cy="370800"/>
            </a:xfrm>
            <a:prstGeom prst="rect">
              <a:avLst/>
            </a:prstGeom>
          </p:spPr>
        </p:pic>
        <p:pic>
          <p:nvPicPr>
            <p:cNvPr id="284" name="图片 283">
              <a:extLst>
                <a:ext uri="{FF2B5EF4-FFF2-40B4-BE49-F238E27FC236}">
                  <a16:creationId xmlns:a16="http://schemas.microsoft.com/office/drawing/2014/main" id="{963D1F16-3F9B-7049-9838-99CDF4B6A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/>
            <a:stretch>
              <a:fillRect/>
            </a:stretch>
          </p:blipFill>
          <p:spPr>
            <a:xfrm>
              <a:off x="3024000" y="5590800"/>
              <a:ext cx="370800" cy="370800"/>
            </a:xfrm>
            <a:prstGeom prst="rect">
              <a:avLst/>
            </a:prstGeom>
          </p:spPr>
        </p:pic>
        <p:pic>
          <p:nvPicPr>
            <p:cNvPr id="286" name="图片 285">
              <a:extLst>
                <a:ext uri="{FF2B5EF4-FFF2-40B4-BE49-F238E27FC236}">
                  <a16:creationId xmlns:a16="http://schemas.microsoft.com/office/drawing/2014/main" id="{A7A83DE1-6BDC-FD48-BF2C-5CA3761F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/>
            <a:stretch>
              <a:fillRect/>
            </a:stretch>
          </p:blipFill>
          <p:spPr>
            <a:xfrm>
              <a:off x="4032000" y="1558800"/>
              <a:ext cx="370800" cy="370800"/>
            </a:xfrm>
            <a:prstGeom prst="rect">
              <a:avLst/>
            </a:prstGeom>
          </p:spPr>
        </p:pic>
        <p:pic>
          <p:nvPicPr>
            <p:cNvPr id="288" name="图片 287">
              <a:extLst>
                <a:ext uri="{FF2B5EF4-FFF2-40B4-BE49-F238E27FC236}">
                  <a16:creationId xmlns:a16="http://schemas.microsoft.com/office/drawing/2014/main" id="{294BDE8F-9953-4D42-9DD8-870053FDC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/>
            <a:stretch>
              <a:fillRect/>
            </a:stretch>
          </p:blipFill>
          <p:spPr>
            <a:xfrm>
              <a:off x="4032000" y="1054800"/>
              <a:ext cx="370800" cy="370800"/>
            </a:xfrm>
            <a:prstGeom prst="rect">
              <a:avLst/>
            </a:prstGeom>
          </p:spPr>
        </p:pic>
        <p:pic>
          <p:nvPicPr>
            <p:cNvPr id="290" name="图片 289">
              <a:extLst>
                <a:ext uri="{FF2B5EF4-FFF2-40B4-BE49-F238E27FC236}">
                  <a16:creationId xmlns:a16="http://schemas.microsoft.com/office/drawing/2014/main" id="{C1089DB0-44EC-5547-A078-DBF334DBD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/>
            <a:stretch>
              <a:fillRect/>
            </a:stretch>
          </p:blipFill>
          <p:spPr>
            <a:xfrm>
              <a:off x="3024000" y="3070800"/>
              <a:ext cx="370800" cy="370800"/>
            </a:xfrm>
            <a:prstGeom prst="rect">
              <a:avLst/>
            </a:prstGeom>
          </p:spPr>
        </p:pic>
        <p:pic>
          <p:nvPicPr>
            <p:cNvPr id="292" name="图片 291">
              <a:extLst>
                <a:ext uri="{FF2B5EF4-FFF2-40B4-BE49-F238E27FC236}">
                  <a16:creationId xmlns:a16="http://schemas.microsoft.com/office/drawing/2014/main" id="{D0237698-2F9A-1C48-9B7F-5CE1D64A5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/>
            <a:stretch>
              <a:fillRect/>
            </a:stretch>
          </p:blipFill>
          <p:spPr>
            <a:xfrm>
              <a:off x="3528000" y="3574800"/>
              <a:ext cx="370800" cy="370800"/>
            </a:xfrm>
            <a:prstGeom prst="rect">
              <a:avLst/>
            </a:prstGeom>
          </p:spPr>
        </p:pic>
        <p:pic>
          <p:nvPicPr>
            <p:cNvPr id="294" name="图片 293">
              <a:extLst>
                <a:ext uri="{FF2B5EF4-FFF2-40B4-BE49-F238E27FC236}">
                  <a16:creationId xmlns:a16="http://schemas.microsoft.com/office/drawing/2014/main" id="{A51A3E35-CE57-0B49-81E7-EECB36BE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/>
            <a:stretch>
              <a:fillRect/>
            </a:stretch>
          </p:blipFill>
          <p:spPr>
            <a:xfrm>
              <a:off x="4032000" y="2062800"/>
              <a:ext cx="370800" cy="370800"/>
            </a:xfrm>
            <a:prstGeom prst="rect">
              <a:avLst/>
            </a:prstGeom>
          </p:spPr>
        </p:pic>
        <p:pic>
          <p:nvPicPr>
            <p:cNvPr id="298" name="图片 297">
              <a:extLst>
                <a:ext uri="{FF2B5EF4-FFF2-40B4-BE49-F238E27FC236}">
                  <a16:creationId xmlns:a16="http://schemas.microsoft.com/office/drawing/2014/main" id="{359F99F6-08AF-2B4B-BBED-F37E54D36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/>
            <a:stretch>
              <a:fillRect/>
            </a:stretch>
          </p:blipFill>
          <p:spPr>
            <a:xfrm>
              <a:off x="4536000" y="2062800"/>
              <a:ext cx="370800" cy="370800"/>
            </a:xfrm>
            <a:prstGeom prst="rect">
              <a:avLst/>
            </a:prstGeom>
          </p:spPr>
        </p:pic>
        <p:pic>
          <p:nvPicPr>
            <p:cNvPr id="300" name="图片 299">
              <a:extLst>
                <a:ext uri="{FF2B5EF4-FFF2-40B4-BE49-F238E27FC236}">
                  <a16:creationId xmlns:a16="http://schemas.microsoft.com/office/drawing/2014/main" id="{7DCD64E0-D5AF-AE44-82C2-1839FBE47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/>
            <a:stretch>
              <a:fillRect/>
            </a:stretch>
          </p:blipFill>
          <p:spPr>
            <a:xfrm>
              <a:off x="3528000" y="2062800"/>
              <a:ext cx="370800" cy="370800"/>
            </a:xfrm>
            <a:prstGeom prst="rect">
              <a:avLst/>
            </a:prstGeom>
          </p:spPr>
        </p:pic>
        <p:pic>
          <p:nvPicPr>
            <p:cNvPr id="302" name="图片 301">
              <a:extLst>
                <a:ext uri="{FF2B5EF4-FFF2-40B4-BE49-F238E27FC236}">
                  <a16:creationId xmlns:a16="http://schemas.microsoft.com/office/drawing/2014/main" id="{2F380DFC-B881-B54E-829A-C56E8343B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/>
            <a:stretch>
              <a:fillRect/>
            </a:stretch>
          </p:blipFill>
          <p:spPr>
            <a:xfrm>
              <a:off x="3024000" y="2062800"/>
              <a:ext cx="370800" cy="37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2466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66149-07C0-4324-949D-0FC40DC6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55"/>
            <a:ext cx="12192000" cy="6861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CDF3CF-87E2-4EC4-8277-7D394BD0A7A1}"/>
              </a:ext>
            </a:extLst>
          </p:cNvPr>
          <p:cNvSpPr txBox="1"/>
          <p:nvPr/>
        </p:nvSpPr>
        <p:spPr>
          <a:xfrm>
            <a:off x="524435" y="141194"/>
            <a:ext cx="347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Conclusion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E5F550-F5AB-4F40-B374-A6692BCCDD45}"/>
              </a:ext>
            </a:extLst>
          </p:cNvPr>
          <p:cNvSpPr txBox="1"/>
          <p:nvPr/>
        </p:nvSpPr>
        <p:spPr>
          <a:xfrm>
            <a:off x="643500" y="1375939"/>
            <a:ext cx="54525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Analysis</a:t>
            </a:r>
          </a:p>
          <a:p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Our model has the ability to generate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Small model, more efficient</a:t>
            </a:r>
          </a:p>
          <a:p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Limited production capacity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400" dirty="0"/>
              <a:t>VAE may cause blurry images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400" dirty="0"/>
              <a:t>The hyperparameters are not adjusted properly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400" dirty="0"/>
              <a:t>Need a more suitable discriminator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D9EE58-FD8F-3445-8802-CBE1FEA1F683}"/>
              </a:ext>
            </a:extLst>
          </p:cNvPr>
          <p:cNvSpPr txBox="1"/>
          <p:nvPr/>
        </p:nvSpPr>
        <p:spPr>
          <a:xfrm>
            <a:off x="6611815" y="1375939"/>
            <a:ext cx="506437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Future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work</a:t>
            </a:r>
          </a:p>
          <a:p>
            <a:endParaRPr lang="en-US" altLang="zh-C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Test performance with more datasets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Adjust hyperparameters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Find a more suitable discriminator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Add more parameters to improve quality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endParaRPr lang="en-US" altLang="zh-CN" sz="2400" dirty="0"/>
          </a:p>
          <a:p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583789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66149-07C0-4324-949D-0FC40DC6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55"/>
            <a:ext cx="12192000" cy="6861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CDF3CF-87E2-4EC4-8277-7D394BD0A7A1}"/>
              </a:ext>
            </a:extLst>
          </p:cNvPr>
          <p:cNvSpPr txBox="1"/>
          <p:nvPr/>
        </p:nvSpPr>
        <p:spPr>
          <a:xfrm>
            <a:off x="524435" y="141194"/>
            <a:ext cx="347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ea typeface="Arial" charset="0"/>
                <a:cs typeface="Arial" charset="0"/>
              </a:rPr>
              <a:t>Conclusion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E5F550-F5AB-4F40-B374-A6692BCCDD45}"/>
              </a:ext>
            </a:extLst>
          </p:cNvPr>
          <p:cNvSpPr txBox="1"/>
          <p:nvPr/>
        </p:nvSpPr>
        <p:spPr>
          <a:xfrm>
            <a:off x="643500" y="1375939"/>
            <a:ext cx="1052326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Contributions</a:t>
            </a:r>
            <a:endParaRPr lang="en-US" altLang="zh-CN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 brand-new structure:</a:t>
            </a:r>
            <a:r>
              <a:rPr lang="zh-CN" altLang="en-US" sz="2400" dirty="0"/>
              <a:t> </a:t>
            </a:r>
            <a:r>
              <a:rPr lang="en-US" altLang="zh-CN" sz="2400" dirty="0"/>
              <a:t>combination of  NCA, GAN and VAE</a:t>
            </a:r>
          </a:p>
          <a:p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We combine VAEs and GANs into an unsupervised generative model that simultaneously learns to </a:t>
            </a:r>
            <a:r>
              <a:rPr lang="en-US" altLang="zh-CN" sz="2400" i="1" dirty="0"/>
              <a:t>encode</a:t>
            </a:r>
            <a:r>
              <a:rPr lang="en-US" altLang="zh-CN" sz="2400" dirty="0"/>
              <a:t>, </a:t>
            </a:r>
            <a:r>
              <a:rPr lang="en-US" altLang="zh-CN" sz="2400" i="1" dirty="0"/>
              <a:t>generate </a:t>
            </a:r>
            <a:r>
              <a:rPr lang="en-US" altLang="zh-CN" sz="2400" dirty="0"/>
              <a:t>and </a:t>
            </a:r>
            <a:r>
              <a:rPr lang="en-US" altLang="zh-CN" sz="2400" i="1" dirty="0"/>
              <a:t>compare </a:t>
            </a:r>
            <a:r>
              <a:rPr lang="en-US" altLang="zh-CN" sz="2400" dirty="0"/>
              <a:t>dataset samples</a:t>
            </a:r>
          </a:p>
          <a:p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We replace the generator in GAN with NCA</a:t>
            </a:r>
            <a:r>
              <a:rPr lang="zh-CN" altLang="zh-CN" sz="2400" dirty="0"/>
              <a:t> </a:t>
            </a:r>
            <a:r>
              <a:rPr lang="en-US" altLang="zh-CN" sz="2400" dirty="0"/>
              <a:t> to enhance the stability of the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We prove that this new model produces better image samples than NCA</a:t>
            </a:r>
            <a:r>
              <a:rPr lang="zh-CN" altLang="en-US" sz="2400" dirty="0"/>
              <a:t> </a:t>
            </a:r>
            <a:r>
              <a:rPr lang="en-US" altLang="zh-CN" sz="2400" dirty="0"/>
              <a:t> and is more </a:t>
            </a:r>
            <a:r>
              <a:rPr lang="en-US" altLang="zh-CN" sz="2400"/>
              <a:t>efficient than GANs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146352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5196</TotalTime>
  <Words>867</Words>
  <Application>Microsoft Macintosh PowerPoint</Application>
  <PresentationFormat>宽屏</PresentationFormat>
  <Paragraphs>126</Paragraphs>
  <Slides>11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Arial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罗 花</dc:creator>
  <cp:lastModifiedBy>Xian Yan</cp:lastModifiedBy>
  <cp:revision>46</cp:revision>
  <dcterms:created xsi:type="dcterms:W3CDTF">2020-03-10T03:37:46Z</dcterms:created>
  <dcterms:modified xsi:type="dcterms:W3CDTF">2021-11-19T13:35:17Z</dcterms:modified>
</cp:coreProperties>
</file>